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</p:sldIdLst>
  <p:sldSz cx="18288000" cy="10287000"/>
  <p:notesSz cx="6858000" cy="9144000"/>
  <p:embeddedFontLst>
    <p:embeddedFont>
      <p:font typeface="Berthold Block" panose="020B0604020202020204" charset="0"/>
      <p:regular r:id="rId36"/>
    </p:embeddedFont>
    <p:embeddedFont>
      <p:font typeface="DM Sans" pitchFamily="2" charset="0"/>
      <p:regular r:id="rId37"/>
      <p:bold r:id="rId38"/>
      <p:italic r:id="rId39"/>
    </p:embeddedFont>
    <p:embeddedFont>
      <p:font typeface="DM Sans Bold" charset="0"/>
      <p:regular r:id="rId40"/>
    </p:embeddedFont>
    <p:embeddedFont>
      <p:font typeface="Now" panose="020B0604020202020204" charset="0"/>
      <p:regular r:id="rId41"/>
    </p:embeddedFont>
    <p:embeddedFont>
      <p:font typeface="Now Bold" panose="020B0604020202020204" charset="0"/>
      <p:regular r:id="rId42"/>
    </p:embeddedFont>
    <p:embeddedFont>
      <p:font typeface="Open Sans Bold" panose="020B0604020202020204" charset="0"/>
      <p:regular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47B8-1797-415B-93EB-1D3C1F340655}" type="datetimeFigureOut">
              <a:rPr lang="es-VE" smtClean="0"/>
              <a:t>3/3/2024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85FBB-68EA-4CA1-B936-D1839DB7DB4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3625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85FBB-68EA-4CA1-B936-D1839DB7DB4A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38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svg"/><Relationship Id="rId7" Type="http://schemas.openxmlformats.org/officeDocument/2006/relationships/image" Target="../media/image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.svg"/><Relationship Id="rId5" Type="http://schemas.openxmlformats.org/officeDocument/2006/relationships/image" Target="../media/image56.png"/><Relationship Id="rId10" Type="http://schemas.openxmlformats.org/officeDocument/2006/relationships/image" Target="../media/image6.png"/><Relationship Id="rId4" Type="http://schemas.openxmlformats.org/officeDocument/2006/relationships/image" Target="../media/image55.pn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6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jpe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10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597017" y="0"/>
            <a:ext cx="3093966" cy="1993362"/>
            <a:chOff x="0" y="0"/>
            <a:chExt cx="814872" cy="52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4872" cy="525001"/>
            </a:xfrm>
            <a:custGeom>
              <a:avLst/>
              <a:gdLst/>
              <a:ahLst/>
              <a:cxnLst/>
              <a:rect l="l" t="t" r="r" b="b"/>
              <a:pathLst>
                <a:path w="814872" h="525001">
                  <a:moveTo>
                    <a:pt x="0" y="0"/>
                  </a:moveTo>
                  <a:lnTo>
                    <a:pt x="814872" y="0"/>
                  </a:lnTo>
                  <a:lnTo>
                    <a:pt x="814872" y="525001"/>
                  </a:lnTo>
                  <a:lnTo>
                    <a:pt x="0" y="525001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4872" cy="55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93559" y="1993362"/>
            <a:ext cx="8268036" cy="6655769"/>
          </a:xfrm>
          <a:custGeom>
            <a:avLst/>
            <a:gdLst/>
            <a:ahLst/>
            <a:cxnLst/>
            <a:rect l="l" t="t" r="r" b="b"/>
            <a:pathLst>
              <a:path w="8268036" h="6655769">
                <a:moveTo>
                  <a:pt x="0" y="0"/>
                </a:moveTo>
                <a:lnTo>
                  <a:pt x="8268036" y="0"/>
                </a:lnTo>
                <a:lnTo>
                  <a:pt x="8268036" y="6655769"/>
                </a:lnTo>
                <a:lnTo>
                  <a:pt x="0" y="665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17"/>
          <p:cNvSpPr/>
          <p:nvPr/>
        </p:nvSpPr>
        <p:spPr>
          <a:xfrm>
            <a:off x="19735800" y="1273872"/>
            <a:ext cx="1051885" cy="8094748"/>
          </a:xfrm>
          <a:custGeom>
            <a:avLst/>
            <a:gdLst/>
            <a:ahLst/>
            <a:cxnLst/>
            <a:rect l="l" t="t" r="r" b="b"/>
            <a:pathLst>
              <a:path w="1051885" h="8094748">
                <a:moveTo>
                  <a:pt x="0" y="0"/>
                </a:moveTo>
                <a:lnTo>
                  <a:pt x="1051885" y="0"/>
                </a:lnTo>
                <a:lnTo>
                  <a:pt x="1051885" y="8094748"/>
                </a:lnTo>
                <a:lnTo>
                  <a:pt x="0" y="809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954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0116" y="4393588"/>
            <a:ext cx="10312873" cy="1499824"/>
            <a:chOff x="0" y="0"/>
            <a:chExt cx="3258652" cy="47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8651" cy="473913"/>
            </a:xfrm>
            <a:custGeom>
              <a:avLst/>
              <a:gdLst/>
              <a:ahLst/>
              <a:cxnLst/>
              <a:rect l="l" t="t" r="r" b="b"/>
              <a:pathLst>
                <a:path w="3258651" h="473913">
                  <a:moveTo>
                    <a:pt x="24773" y="0"/>
                  </a:moveTo>
                  <a:lnTo>
                    <a:pt x="3233878" y="0"/>
                  </a:lnTo>
                  <a:cubicBezTo>
                    <a:pt x="3247560" y="0"/>
                    <a:pt x="3258651" y="11091"/>
                    <a:pt x="3258651" y="24773"/>
                  </a:cubicBezTo>
                  <a:lnTo>
                    <a:pt x="3258651" y="449140"/>
                  </a:lnTo>
                  <a:cubicBezTo>
                    <a:pt x="3258651" y="462822"/>
                    <a:pt x="3247560" y="473913"/>
                    <a:pt x="3233878" y="473913"/>
                  </a:cubicBezTo>
                  <a:lnTo>
                    <a:pt x="24773" y="473913"/>
                  </a:lnTo>
                  <a:cubicBezTo>
                    <a:pt x="11091" y="473913"/>
                    <a:pt x="0" y="462822"/>
                    <a:pt x="0" y="449140"/>
                  </a:cubicBezTo>
                  <a:lnTo>
                    <a:pt x="0" y="24773"/>
                  </a:lnTo>
                  <a:cubicBezTo>
                    <a:pt x="0" y="11091"/>
                    <a:pt x="11091" y="0"/>
                    <a:pt x="24773" y="0"/>
                  </a:cubicBez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258652" cy="454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827435" y="6476643"/>
            <a:ext cx="0" cy="1128832"/>
          </a:xfrm>
          <a:prstGeom prst="line">
            <a:avLst/>
          </a:prstGeom>
          <a:ln w="20955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661919" y="0"/>
            <a:ext cx="6254290" cy="571500"/>
            <a:chOff x="0" y="0"/>
            <a:chExt cx="1647220" cy="150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7220" cy="150519"/>
            </a:xfrm>
            <a:custGeom>
              <a:avLst/>
              <a:gdLst/>
              <a:ahLst/>
              <a:cxnLst/>
              <a:rect l="l" t="t" r="r" b="b"/>
              <a:pathLst>
                <a:path w="1647220" h="150519">
                  <a:moveTo>
                    <a:pt x="0" y="0"/>
                  </a:moveTo>
                  <a:lnTo>
                    <a:pt x="1647220" y="0"/>
                  </a:lnTo>
                  <a:lnTo>
                    <a:pt x="1647220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47220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8415911">
            <a:off x="11522740" y="416700"/>
            <a:ext cx="13457996" cy="3264379"/>
            <a:chOff x="0" y="0"/>
            <a:chExt cx="17943995" cy="4352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8415911">
            <a:off x="-8354656" y="5901847"/>
            <a:ext cx="13457996" cy="3264379"/>
            <a:chOff x="0" y="0"/>
            <a:chExt cx="17943995" cy="43525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6840786" y="1028700"/>
            <a:ext cx="3601970" cy="3131953"/>
          </a:xfrm>
          <a:custGeom>
            <a:avLst/>
            <a:gdLst/>
            <a:ahLst/>
            <a:cxnLst/>
            <a:rect l="l" t="t" r="r" b="b"/>
            <a:pathLst>
              <a:path w="3601970" h="3131953">
                <a:moveTo>
                  <a:pt x="0" y="0"/>
                </a:moveTo>
                <a:lnTo>
                  <a:pt x="3601970" y="0"/>
                </a:lnTo>
                <a:lnTo>
                  <a:pt x="3601970" y="3131953"/>
                </a:lnTo>
                <a:lnTo>
                  <a:pt x="0" y="3131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61" t="-26899" r="-16359" b="-2332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268748" y="4413906"/>
            <a:ext cx="9371052" cy="1290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12"/>
              </a:lnSpc>
              <a:spcBef>
                <a:spcPct val="0"/>
              </a:spcBef>
            </a:pPr>
            <a:r>
              <a:rPr lang="en-US" sz="7835" spc="274" dirty="0">
                <a:solidFill>
                  <a:srgbClr val="FFFBFB"/>
                </a:solidFill>
                <a:latin typeface="Berthold Block"/>
              </a:rPr>
              <a:t>OBJETIVO ESPECÍFICO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68748" y="6497717"/>
            <a:ext cx="101299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Identificar los requerimientos técnicos para la correcta implementación del sistema informático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</a:t>
            </a:r>
            <a:r>
              <a:rPr lang="en-US" sz="2499" spc="79" dirty="0" err="1">
                <a:solidFill>
                  <a:srgbClr val="FFFFFF"/>
                </a:solidFill>
                <a:latin typeface="DM Sans Bold"/>
              </a:rPr>
              <a:t>Cristhian</a:t>
            </a: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 Medina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32"/>
            <a:ext cx="3962400" cy="729318"/>
            <a:chOff x="0" y="0"/>
            <a:chExt cx="946307" cy="192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65144" y="2108931"/>
          <a:ext cx="15794156" cy="2400108"/>
        </p:xfrm>
        <a:graphic>
          <a:graphicData uri="http://schemas.openxmlformats.org/drawingml/2006/table">
            <a:tbl>
              <a:tblPr/>
              <a:tblGrid>
                <a:gridCol w="467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4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03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Nombre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 Bold"/>
                        </a:rPr>
                        <a:t> del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Requerimiento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Registro de producto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03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Características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El sistema debe permitir el registro de nuevos productos en el inventario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03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Prioridad del Requerimiento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Alta.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9144000" y="363020"/>
            <a:ext cx="8595072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334294"/>
                </a:solidFill>
                <a:latin typeface="DM Sans Bold"/>
              </a:rPr>
              <a:t>Determinar Requerimientos Funcionales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5678" y="228908"/>
            <a:ext cx="265832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>
                <a:solidFill>
                  <a:srgbClr val="344294"/>
                </a:solidFill>
                <a:latin typeface="Berthold Block"/>
              </a:rPr>
              <a:t>ACTIVIDAD 1: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465144" y="5722620"/>
          <a:ext cx="15794156" cy="3276410"/>
        </p:xfrm>
        <a:graphic>
          <a:graphicData uri="http://schemas.openxmlformats.org/drawingml/2006/table">
            <a:tbl>
              <a:tblPr/>
              <a:tblGrid>
                <a:gridCol w="467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4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48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Nombre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 Bold"/>
                        </a:rPr>
                        <a:t> del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Requerimiento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Consulta del inventario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46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Características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El sistema debe permitir la consulta de los productos en el inventario, ofreciendo toda la información completa y necesaria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46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Descripción de los Requisitos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La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consulta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debe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mostrar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toda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la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información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de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cada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producto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incluyendo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el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nombre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descripción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,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precio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y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cantidad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en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stock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465144" y="1186676"/>
            <a:ext cx="767885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>
                <a:solidFill>
                  <a:srgbClr val="344294"/>
                </a:solidFill>
                <a:latin typeface="Berthold Block"/>
              </a:rPr>
              <a:t>REQUISITO FUNCIONAL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5144" y="4804314"/>
            <a:ext cx="767885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>
                <a:solidFill>
                  <a:srgbClr val="344294"/>
                </a:solidFill>
                <a:latin typeface="Berthold Block"/>
              </a:rPr>
              <a:t>REQUISITO FUNCIONAL 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</a:t>
            </a:r>
            <a:r>
              <a:rPr lang="en-US" sz="2499" spc="79" dirty="0" err="1">
                <a:solidFill>
                  <a:srgbClr val="FFFFFF"/>
                </a:solidFill>
                <a:latin typeface="DM Sans Bold"/>
              </a:rPr>
              <a:t>Cristhian</a:t>
            </a: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 Medina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A8654D13-5B5A-4932-A1A2-05158B2197CF}"/>
              </a:ext>
            </a:extLst>
          </p:cNvPr>
          <p:cNvSpPr txBox="1"/>
          <p:nvPr/>
        </p:nvSpPr>
        <p:spPr>
          <a:xfrm>
            <a:off x="176240" y="181876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2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41826" y="265608"/>
            <a:ext cx="265832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 dirty="0">
                <a:solidFill>
                  <a:srgbClr val="344294"/>
                </a:solidFill>
                <a:latin typeface="Berthold Block"/>
              </a:rPr>
              <a:t>ACTIVIDAD 2: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70841" y="354638"/>
            <a:ext cx="8967746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5"/>
              </a:lnSpc>
              <a:spcBef>
                <a:spcPct val="0"/>
              </a:spcBef>
            </a:pPr>
            <a:r>
              <a:rPr lang="en-US" sz="3199">
                <a:solidFill>
                  <a:srgbClr val="334294"/>
                </a:solidFill>
                <a:latin typeface="DM Sans Bold"/>
              </a:rPr>
              <a:t>Determinar Requerimientos No Funcionales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123354" y="2019161"/>
          <a:ext cx="16041292" cy="2838259"/>
        </p:xfrm>
        <a:graphic>
          <a:graphicData uri="http://schemas.openxmlformats.org/drawingml/2006/table">
            <a:tbl>
              <a:tblPr/>
              <a:tblGrid>
                <a:gridCol w="4926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56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Nombre del Requerimiento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Interfaz del sistema.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1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Características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</a:rPr>
                        <a:t>El sistema presentara una interfaz de usuario sencilla para que sea de fácil manejo a los usuarios del sistema.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6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Prioridad del Requerimiento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Alta.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648163"/>
              </p:ext>
            </p:extLst>
          </p:nvPr>
        </p:nvGraphicFramePr>
        <p:xfrm>
          <a:off x="1123354" y="6420041"/>
          <a:ext cx="16041291" cy="2838259"/>
        </p:xfrm>
        <a:graphic>
          <a:graphicData uri="http://schemas.openxmlformats.org/drawingml/2006/table">
            <a:tbl>
              <a:tblPr/>
              <a:tblGrid>
                <a:gridCol w="4679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2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56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Nombre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 Bold"/>
                        </a:rPr>
                        <a:t> del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 Bold"/>
                        </a:rPr>
                        <a:t>Requerimiento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Rendimiento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1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Características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El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sistema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garantizará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a los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usuarios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un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desempeño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en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cuanto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a los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datos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almacenados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en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el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sistema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ofreciéndole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una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confiabilidad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a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esta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DM Sans"/>
                        </a:rPr>
                        <a:t>misma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.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56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 Bold"/>
                        </a:rPr>
                        <a:t>Prioridad del Requerimiento</a:t>
                      </a:r>
                      <a:endParaRPr lang="en-US" sz="110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DM Sans"/>
                        </a:rPr>
                        <a:t>Alta.</a:t>
                      </a:r>
                      <a:endParaRPr lang="en-US" sz="1100" dirty="0"/>
                    </a:p>
                  </a:txBody>
                  <a:tcPr marL="141919" marR="141919" marT="141919" marB="141919" anchor="ctr">
                    <a:lnL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38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465144" y="1186676"/>
            <a:ext cx="767885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>
                <a:solidFill>
                  <a:srgbClr val="344294"/>
                </a:solidFill>
                <a:latin typeface="Berthold Block"/>
              </a:rPr>
              <a:t>REQUISITO NO FUNCIONAL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5144" y="5438445"/>
            <a:ext cx="767885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 spc="83">
                <a:solidFill>
                  <a:srgbClr val="344294"/>
                </a:solidFill>
                <a:latin typeface="Berthold Block"/>
              </a:rPr>
              <a:t>REQUISITO NO FUNCIONAL 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</a:t>
            </a:r>
            <a:r>
              <a:rPr lang="en-US" sz="2499" spc="79" dirty="0" err="1">
                <a:solidFill>
                  <a:srgbClr val="FFFFFF"/>
                </a:solidFill>
                <a:latin typeface="DM Sans Bold"/>
              </a:rPr>
              <a:t>Cristhian</a:t>
            </a: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 Medina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8BD8CB60-7DC5-42C6-9915-1F6914476B86}"/>
              </a:ext>
            </a:extLst>
          </p:cNvPr>
          <p:cNvSpPr txBox="1"/>
          <p:nvPr/>
        </p:nvSpPr>
        <p:spPr>
          <a:xfrm>
            <a:off x="193775" y="138677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2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68744" y="3598504"/>
            <a:ext cx="3482377" cy="4930799"/>
          </a:xfrm>
          <a:custGeom>
            <a:avLst/>
            <a:gdLst/>
            <a:ahLst/>
            <a:cxnLst/>
            <a:rect l="l" t="t" r="r" b="b"/>
            <a:pathLst>
              <a:path w="3482377" h="4930799">
                <a:moveTo>
                  <a:pt x="0" y="0"/>
                </a:moveTo>
                <a:lnTo>
                  <a:pt x="3482376" y="0"/>
                </a:lnTo>
                <a:lnTo>
                  <a:pt x="3482376" y="4930799"/>
                </a:lnTo>
                <a:lnTo>
                  <a:pt x="0" y="4930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75136" y="3598504"/>
            <a:ext cx="2714836" cy="5000019"/>
          </a:xfrm>
          <a:custGeom>
            <a:avLst/>
            <a:gdLst/>
            <a:ahLst/>
            <a:cxnLst/>
            <a:rect l="l" t="t" r="r" b="b"/>
            <a:pathLst>
              <a:path w="2714836" h="5000019">
                <a:moveTo>
                  <a:pt x="0" y="0"/>
                </a:moveTo>
                <a:lnTo>
                  <a:pt x="2714836" y="0"/>
                </a:lnTo>
                <a:lnTo>
                  <a:pt x="2714836" y="5000020"/>
                </a:lnTo>
                <a:lnTo>
                  <a:pt x="0" y="5000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168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217295"/>
            <a:ext cx="3307945" cy="8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68"/>
              </a:lnSpc>
              <a:spcBef>
                <a:spcPct val="0"/>
              </a:spcBef>
            </a:pPr>
            <a:r>
              <a:rPr lang="en-US" sz="4977" spc="104">
                <a:solidFill>
                  <a:srgbClr val="344294"/>
                </a:solidFill>
                <a:latin typeface="Berthold Block"/>
              </a:rPr>
              <a:t>ACTIVIDAD 3: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84599" y="1397924"/>
            <a:ext cx="8622116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344294"/>
                </a:solidFill>
                <a:latin typeface="DM Sans Bold"/>
              </a:rPr>
              <a:t>Realizar la Matriz de Actores y Procesos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97845" y="3695041"/>
            <a:ext cx="3962714" cy="2216946"/>
            <a:chOff x="0" y="0"/>
            <a:chExt cx="1043678" cy="5838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3678" cy="583887"/>
            </a:xfrm>
            <a:custGeom>
              <a:avLst/>
              <a:gdLst/>
              <a:ahLst/>
              <a:cxnLst/>
              <a:rect l="l" t="t" r="r" b="b"/>
              <a:pathLst>
                <a:path w="1043678" h="583887">
                  <a:moveTo>
                    <a:pt x="0" y="0"/>
                  </a:moveTo>
                  <a:lnTo>
                    <a:pt x="1043678" y="0"/>
                  </a:lnTo>
                  <a:lnTo>
                    <a:pt x="1043678" y="583887"/>
                  </a:lnTo>
                  <a:lnTo>
                    <a:pt x="0" y="583887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043678" cy="593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156803" y="3852849"/>
            <a:ext cx="3244800" cy="1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49"/>
              </a:lnSpc>
            </a:pPr>
            <a:r>
              <a:rPr lang="en-US" sz="2499" dirty="0" err="1">
                <a:solidFill>
                  <a:srgbClr val="FFFFFF"/>
                </a:solidFill>
                <a:latin typeface="DM Sans"/>
              </a:rPr>
              <a:t>Crear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, leer,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actualizar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y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eliminar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datos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todos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los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módulos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del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sistema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(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compra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venta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productos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etc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id="14" name="AutoShape 14"/>
          <p:cNvSpPr/>
          <p:nvPr/>
        </p:nvSpPr>
        <p:spPr>
          <a:xfrm>
            <a:off x="4423592" y="3704566"/>
            <a:ext cx="5336968" cy="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7967277" y="7042213"/>
            <a:ext cx="3962714" cy="1926966"/>
            <a:chOff x="0" y="0"/>
            <a:chExt cx="1043678" cy="5075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3678" cy="507514"/>
            </a:xfrm>
            <a:custGeom>
              <a:avLst/>
              <a:gdLst/>
              <a:ahLst/>
              <a:cxnLst/>
              <a:rect l="l" t="t" r="r" b="b"/>
              <a:pathLst>
                <a:path w="1043678" h="507514">
                  <a:moveTo>
                    <a:pt x="0" y="0"/>
                  </a:moveTo>
                  <a:lnTo>
                    <a:pt x="1043678" y="0"/>
                  </a:lnTo>
                  <a:lnTo>
                    <a:pt x="1043678" y="507514"/>
                  </a:lnTo>
                  <a:lnTo>
                    <a:pt x="0" y="50751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043678" cy="517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326234" y="7260832"/>
            <a:ext cx="324480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49"/>
              </a:lnSpc>
            </a:pPr>
            <a:r>
              <a:rPr lang="en-US" sz="2499" dirty="0">
                <a:solidFill>
                  <a:srgbClr val="FFFFFF"/>
                </a:solidFill>
                <a:latin typeface="DM Sans"/>
              </a:rPr>
              <a:t>Se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limita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la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creación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y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modificación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de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los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datos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ya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establecidos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en</a:t>
            </a:r>
            <a:r>
              <a:rPr lang="en-US" sz="2499" dirty="0">
                <a:solidFill>
                  <a:srgbClr val="FFFFFF"/>
                </a:solidFill>
                <a:latin typeface="DM Sans"/>
              </a:rPr>
              <a:t> el </a:t>
            </a:r>
            <a:r>
              <a:rPr lang="en-US" sz="2499" dirty="0" err="1">
                <a:solidFill>
                  <a:srgbClr val="FFFFFF"/>
                </a:solidFill>
                <a:latin typeface="DM Sans"/>
              </a:rPr>
              <a:t>sistema</a:t>
            </a:r>
            <a:endParaRPr lang="en-US" sz="2499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7967277" y="8912028"/>
            <a:ext cx="4776591" cy="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7447247" y="3047901"/>
            <a:ext cx="2113130" cy="52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93"/>
              </a:lnSpc>
              <a:spcBef>
                <a:spcPct val="0"/>
              </a:spcBef>
            </a:pPr>
            <a:r>
              <a:rPr lang="en-US" sz="3110" dirty="0" err="1">
                <a:solidFill>
                  <a:srgbClr val="344294"/>
                </a:solidFill>
                <a:latin typeface="DM Sans Bold"/>
              </a:rPr>
              <a:t>Procesos</a:t>
            </a:r>
            <a:endParaRPr lang="en-US" sz="3110" dirty="0">
              <a:solidFill>
                <a:srgbClr val="344294"/>
              </a:solidFill>
              <a:latin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67277" y="6446629"/>
            <a:ext cx="2113130" cy="51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"/>
              </a:lnSpc>
              <a:spcBef>
                <a:spcPct val="0"/>
              </a:spcBef>
            </a:pPr>
            <a:r>
              <a:rPr lang="en-US" sz="3110" dirty="0" err="1">
                <a:solidFill>
                  <a:srgbClr val="344294"/>
                </a:solidFill>
                <a:latin typeface="DM Sans Bold"/>
              </a:rPr>
              <a:t>Procesos</a:t>
            </a:r>
            <a:endParaRPr lang="en-US" sz="3110" dirty="0">
              <a:solidFill>
                <a:srgbClr val="344294"/>
              </a:solidFill>
              <a:latin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49147" y="8481678"/>
            <a:ext cx="2931010" cy="4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20"/>
              </a:lnSpc>
              <a:spcBef>
                <a:spcPct val="0"/>
              </a:spcBef>
            </a:pPr>
            <a:r>
              <a:rPr lang="en-US" sz="2913" spc="61">
                <a:solidFill>
                  <a:srgbClr val="344294"/>
                </a:solidFill>
                <a:latin typeface="Berthold Block"/>
              </a:rPr>
              <a:t>DIRECTOR GERENTE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58193" y="8550899"/>
            <a:ext cx="3936850" cy="4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20"/>
              </a:lnSpc>
              <a:spcBef>
                <a:spcPct val="0"/>
              </a:spcBef>
            </a:pPr>
            <a:r>
              <a:rPr lang="en-US" sz="2913" spc="61">
                <a:solidFill>
                  <a:srgbClr val="344294"/>
                </a:solidFill>
                <a:latin typeface="Berthold Block"/>
              </a:rPr>
              <a:t>PERSONAL DE LA EMPRESA</a:t>
            </a:r>
          </a:p>
        </p:txBody>
      </p:sp>
      <p:grpSp>
        <p:nvGrpSpPr>
          <p:cNvPr id="24" name="Group 24"/>
          <p:cNvGrpSpPr/>
          <p:nvPr/>
        </p:nvGrpSpPr>
        <p:grpSpPr>
          <a:xfrm rot="-8415911">
            <a:off x="11522740" y="416700"/>
            <a:ext cx="13457996" cy="3264379"/>
            <a:chOff x="0" y="0"/>
            <a:chExt cx="17943995" cy="43525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8415911">
            <a:off x="-6932375" y="8400486"/>
            <a:ext cx="13457996" cy="3264379"/>
            <a:chOff x="0" y="0"/>
            <a:chExt cx="17943995" cy="435250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</a:t>
            </a:r>
            <a:r>
              <a:rPr lang="en-US" sz="2499" spc="79" dirty="0" err="1">
                <a:solidFill>
                  <a:srgbClr val="FFFFFF"/>
                </a:solidFill>
                <a:latin typeface="DM Sans Bold"/>
              </a:rPr>
              <a:t>Cristhian</a:t>
            </a: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 Medina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B47500B7-CA49-4F08-9680-B4FBA74E42BA}"/>
              </a:ext>
            </a:extLst>
          </p:cNvPr>
          <p:cNvSpPr txBox="1"/>
          <p:nvPr/>
        </p:nvSpPr>
        <p:spPr>
          <a:xfrm>
            <a:off x="187914" y="145630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4775" y="-122872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71" b="-16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40116" y="4393588"/>
            <a:ext cx="10312873" cy="1499824"/>
            <a:chOff x="0" y="0"/>
            <a:chExt cx="3258652" cy="473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651" cy="473913"/>
            </a:xfrm>
            <a:custGeom>
              <a:avLst/>
              <a:gdLst/>
              <a:ahLst/>
              <a:cxnLst/>
              <a:rect l="l" t="t" r="r" b="b"/>
              <a:pathLst>
                <a:path w="3258651" h="473913">
                  <a:moveTo>
                    <a:pt x="24773" y="0"/>
                  </a:moveTo>
                  <a:lnTo>
                    <a:pt x="3233878" y="0"/>
                  </a:lnTo>
                  <a:cubicBezTo>
                    <a:pt x="3247560" y="0"/>
                    <a:pt x="3258651" y="11091"/>
                    <a:pt x="3258651" y="24773"/>
                  </a:cubicBezTo>
                  <a:lnTo>
                    <a:pt x="3258651" y="449140"/>
                  </a:lnTo>
                  <a:cubicBezTo>
                    <a:pt x="3258651" y="462822"/>
                    <a:pt x="3247560" y="473913"/>
                    <a:pt x="3233878" y="473913"/>
                  </a:cubicBezTo>
                  <a:lnTo>
                    <a:pt x="24773" y="473913"/>
                  </a:lnTo>
                  <a:cubicBezTo>
                    <a:pt x="11091" y="473913"/>
                    <a:pt x="0" y="462822"/>
                    <a:pt x="0" y="449140"/>
                  </a:cubicBezTo>
                  <a:lnTo>
                    <a:pt x="0" y="24773"/>
                  </a:lnTo>
                  <a:cubicBezTo>
                    <a:pt x="0" y="11091"/>
                    <a:pt x="11091" y="0"/>
                    <a:pt x="24773" y="0"/>
                  </a:cubicBez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258652" cy="454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827435" y="6476643"/>
            <a:ext cx="0" cy="1128832"/>
          </a:xfrm>
          <a:prstGeom prst="line">
            <a:avLst/>
          </a:prstGeom>
          <a:ln w="20955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661919" y="0"/>
            <a:ext cx="6254290" cy="571500"/>
            <a:chOff x="0" y="0"/>
            <a:chExt cx="1647220" cy="1505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7220" cy="150519"/>
            </a:xfrm>
            <a:custGeom>
              <a:avLst/>
              <a:gdLst/>
              <a:ahLst/>
              <a:cxnLst/>
              <a:rect l="l" t="t" r="r" b="b"/>
              <a:pathLst>
                <a:path w="1647220" h="150519">
                  <a:moveTo>
                    <a:pt x="0" y="0"/>
                  </a:moveTo>
                  <a:lnTo>
                    <a:pt x="1647220" y="0"/>
                  </a:lnTo>
                  <a:lnTo>
                    <a:pt x="1647220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47220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8415911">
            <a:off x="11522740" y="4167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8415911">
            <a:off x="-8354656" y="5901847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6840786" y="1028700"/>
            <a:ext cx="3601970" cy="3131953"/>
          </a:xfrm>
          <a:custGeom>
            <a:avLst/>
            <a:gdLst/>
            <a:ahLst/>
            <a:cxnLst/>
            <a:rect l="l" t="t" r="r" b="b"/>
            <a:pathLst>
              <a:path w="3601970" h="3131953">
                <a:moveTo>
                  <a:pt x="0" y="0"/>
                </a:moveTo>
                <a:lnTo>
                  <a:pt x="3601970" y="0"/>
                </a:lnTo>
                <a:lnTo>
                  <a:pt x="3601970" y="3131953"/>
                </a:lnTo>
                <a:lnTo>
                  <a:pt x="0" y="3131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61" t="-26899" r="-16359" b="-2332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268748" y="4416929"/>
            <a:ext cx="9480151" cy="132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12"/>
              </a:lnSpc>
              <a:spcBef>
                <a:spcPct val="0"/>
              </a:spcBef>
            </a:pPr>
            <a:r>
              <a:rPr lang="en-US" sz="7835" spc="274" dirty="0">
                <a:solidFill>
                  <a:srgbClr val="FFFBFB"/>
                </a:solidFill>
                <a:latin typeface="Berthold Block"/>
              </a:rPr>
              <a:t>OBJETIVO ESPEC</a:t>
            </a:r>
            <a:r>
              <a:rPr lang="es-AR" sz="7835" spc="274" dirty="0">
                <a:solidFill>
                  <a:srgbClr val="FFFBFB"/>
                </a:solidFill>
                <a:latin typeface="Berthold Block"/>
              </a:rPr>
              <a:t>Í</a:t>
            </a:r>
            <a:r>
              <a:rPr lang="en-US" sz="7835" spc="274" dirty="0">
                <a:solidFill>
                  <a:srgbClr val="FFFBFB"/>
                </a:solidFill>
                <a:latin typeface="Berthold Block"/>
              </a:rPr>
              <a:t>FICO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68748" y="6497717"/>
            <a:ext cx="101299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Planificar la arquitectura del sistema de información gerencial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Jesus Vallenilla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32"/>
            <a:ext cx="6529613" cy="10268468"/>
            <a:chOff x="0" y="0"/>
            <a:chExt cx="1719734" cy="2704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9734" cy="2704453"/>
            </a:xfrm>
            <a:custGeom>
              <a:avLst/>
              <a:gdLst/>
              <a:ahLst/>
              <a:cxnLst/>
              <a:rect l="l" t="t" r="r" b="b"/>
              <a:pathLst>
                <a:path w="1719734" h="2704453">
                  <a:moveTo>
                    <a:pt x="0" y="0"/>
                  </a:moveTo>
                  <a:lnTo>
                    <a:pt x="1719734" y="0"/>
                  </a:lnTo>
                  <a:lnTo>
                    <a:pt x="1719734" y="2704453"/>
                  </a:lnTo>
                  <a:lnTo>
                    <a:pt x="0" y="2704453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719734" cy="2713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85850" y="4850079"/>
            <a:ext cx="425728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BFB"/>
                </a:solidFill>
                <a:latin typeface="DM Sans"/>
              </a:rPr>
              <a:t> Elaborar Diagrama Entidad-Relación.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085850" y="4859604"/>
            <a:ext cx="0" cy="974148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842010" y="7667968"/>
            <a:ext cx="4310667" cy="2782340"/>
          </a:xfrm>
          <a:custGeom>
            <a:avLst/>
            <a:gdLst/>
            <a:ahLst/>
            <a:cxnLst/>
            <a:rect l="l" t="t" r="r" b="b"/>
            <a:pathLst>
              <a:path w="4310667" h="2782340">
                <a:moveTo>
                  <a:pt x="0" y="0"/>
                </a:moveTo>
                <a:lnTo>
                  <a:pt x="4310667" y="0"/>
                </a:lnTo>
                <a:lnTo>
                  <a:pt x="4310667" y="2782340"/>
                </a:lnTo>
                <a:lnTo>
                  <a:pt x="0" y="278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90698" y="18532"/>
            <a:ext cx="10351001" cy="9618138"/>
          </a:xfrm>
          <a:custGeom>
            <a:avLst/>
            <a:gdLst/>
            <a:ahLst/>
            <a:cxnLst/>
            <a:rect l="l" t="t" r="r" b="b"/>
            <a:pathLst>
              <a:path w="10351001" h="9618138">
                <a:moveTo>
                  <a:pt x="0" y="0"/>
                </a:moveTo>
                <a:lnTo>
                  <a:pt x="10351002" y="0"/>
                </a:lnTo>
                <a:lnTo>
                  <a:pt x="10351002" y="9618138"/>
                </a:lnTo>
                <a:lnTo>
                  <a:pt x="0" y="9618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35" r="-33867" b="-55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3753262"/>
            <a:ext cx="3310777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99"/>
              </a:lnSpc>
              <a:spcBef>
                <a:spcPct val="0"/>
              </a:spcBef>
            </a:pPr>
            <a:r>
              <a:rPr lang="en-US" sz="4999" spc="104">
                <a:solidFill>
                  <a:srgbClr val="FFFBFB"/>
                </a:solidFill>
                <a:latin typeface="Berthold Block"/>
              </a:rPr>
              <a:t>ACTIVIDAD 1: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Jesus Vallenilla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9988D8CC-6DA4-404D-BFA0-54F3DAFFD5BA}"/>
              </a:ext>
            </a:extLst>
          </p:cNvPr>
          <p:cNvSpPr txBox="1"/>
          <p:nvPr/>
        </p:nvSpPr>
        <p:spPr>
          <a:xfrm>
            <a:off x="199637" y="120746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344294"/>
                </a:solidFill>
                <a:latin typeface="Berthold Block"/>
              </a:rPr>
              <a:t>OBJETIVO ESPECÍFICO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6390472"/>
            <a:ext cx="9144000" cy="2586930"/>
            <a:chOff x="0" y="0"/>
            <a:chExt cx="2408296" cy="681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681331"/>
            </a:xfrm>
            <a:custGeom>
              <a:avLst/>
              <a:gdLst/>
              <a:ahLst/>
              <a:cxnLst/>
              <a:rect l="l" t="t" r="r" b="b"/>
              <a:pathLst>
                <a:path w="2408296" h="681331">
                  <a:moveTo>
                    <a:pt x="0" y="0"/>
                  </a:moveTo>
                  <a:lnTo>
                    <a:pt x="2408296" y="0"/>
                  </a:lnTo>
                  <a:lnTo>
                    <a:pt x="2408296" y="681331"/>
                  </a:lnTo>
                  <a:lnTo>
                    <a:pt x="0" y="681331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408296" cy="690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3415061"/>
            <a:ext cx="9144000" cy="2463920"/>
            <a:chOff x="0" y="0"/>
            <a:chExt cx="2408296" cy="6489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648934"/>
            </a:xfrm>
            <a:custGeom>
              <a:avLst/>
              <a:gdLst/>
              <a:ahLst/>
              <a:cxnLst/>
              <a:rect l="l" t="t" r="r" b="b"/>
              <a:pathLst>
                <a:path w="2408296" h="648934">
                  <a:moveTo>
                    <a:pt x="0" y="0"/>
                  </a:moveTo>
                  <a:lnTo>
                    <a:pt x="2408296" y="0"/>
                  </a:lnTo>
                  <a:lnTo>
                    <a:pt x="2408296" y="648934"/>
                  </a:lnTo>
                  <a:lnTo>
                    <a:pt x="0" y="64893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408296" cy="658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498609" y="3415061"/>
            <a:ext cx="4789391" cy="2463920"/>
          </a:xfrm>
          <a:custGeom>
            <a:avLst/>
            <a:gdLst/>
            <a:ahLst/>
            <a:cxnLst/>
            <a:rect l="l" t="t" r="r" b="b"/>
            <a:pathLst>
              <a:path w="4789391" h="2463920">
                <a:moveTo>
                  <a:pt x="0" y="0"/>
                </a:moveTo>
                <a:lnTo>
                  <a:pt x="4789391" y="0"/>
                </a:lnTo>
                <a:lnTo>
                  <a:pt x="4789391" y="2463920"/>
                </a:lnTo>
                <a:lnTo>
                  <a:pt x="0" y="246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2" t="-14226" r="-12385" b="-142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98609" y="6371303"/>
            <a:ext cx="4789391" cy="2606100"/>
          </a:xfrm>
          <a:custGeom>
            <a:avLst/>
            <a:gdLst/>
            <a:ahLst/>
            <a:cxnLst/>
            <a:rect l="l" t="t" r="r" b="b"/>
            <a:pathLst>
              <a:path w="4789391" h="2606100">
                <a:moveTo>
                  <a:pt x="0" y="0"/>
                </a:moveTo>
                <a:lnTo>
                  <a:pt x="4789391" y="0"/>
                </a:lnTo>
                <a:lnTo>
                  <a:pt x="4789391" y="2606100"/>
                </a:lnTo>
                <a:lnTo>
                  <a:pt x="0" y="260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25" t="-12733" r="-13275" b="-1273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65830" y="607050"/>
            <a:ext cx="2325480" cy="1872011"/>
          </a:xfrm>
          <a:custGeom>
            <a:avLst/>
            <a:gdLst/>
            <a:ahLst/>
            <a:cxnLst/>
            <a:rect l="l" t="t" r="r" b="b"/>
            <a:pathLst>
              <a:path w="2325480" h="1872011">
                <a:moveTo>
                  <a:pt x="0" y="0"/>
                </a:moveTo>
                <a:lnTo>
                  <a:pt x="2325480" y="0"/>
                </a:lnTo>
                <a:lnTo>
                  <a:pt x="2325480" y="1872012"/>
                </a:lnTo>
                <a:lnTo>
                  <a:pt x="0" y="1872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8754738" y="1028700"/>
            <a:ext cx="0" cy="822960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649163" y="3839914"/>
            <a:ext cx="7516488" cy="4228025"/>
          </a:xfrm>
          <a:custGeom>
            <a:avLst/>
            <a:gdLst/>
            <a:ahLst/>
            <a:cxnLst/>
            <a:rect l="l" t="t" r="r" b="b"/>
            <a:pathLst>
              <a:path w="7516488" h="4228025">
                <a:moveTo>
                  <a:pt x="0" y="0"/>
                </a:moveTo>
                <a:lnTo>
                  <a:pt x="7516488" y="0"/>
                </a:lnTo>
                <a:lnTo>
                  <a:pt x="7516488" y="4228024"/>
                </a:lnTo>
                <a:lnTo>
                  <a:pt x="0" y="4228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272061"/>
            <a:ext cx="5116966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051D40"/>
                </a:solidFill>
                <a:latin typeface="DM Sans"/>
              </a:rPr>
              <a:t>Crear bocetos de interfaz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8134ABB-5E70-4304-945A-50437ACA8BD1}"/>
              </a:ext>
            </a:extLst>
          </p:cNvPr>
          <p:cNvGrpSpPr/>
          <p:nvPr/>
        </p:nvGrpSpPr>
        <p:grpSpPr>
          <a:xfrm>
            <a:off x="9482554" y="6770843"/>
            <a:ext cx="3867330" cy="1626045"/>
            <a:chOff x="9482554" y="6770843"/>
            <a:chExt cx="3867330" cy="1626045"/>
          </a:xfrm>
        </p:grpSpPr>
        <p:sp>
          <p:nvSpPr>
            <p:cNvPr id="17" name="TextBox 17"/>
            <p:cNvSpPr txBox="1"/>
            <p:nvPr/>
          </p:nvSpPr>
          <p:spPr>
            <a:xfrm>
              <a:off x="9482554" y="6770843"/>
              <a:ext cx="711676" cy="162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275"/>
                </a:lnSpc>
                <a:spcBef>
                  <a:spcPct val="0"/>
                </a:spcBef>
              </a:pPr>
              <a:r>
                <a:rPr lang="en-US" sz="9482" spc="47" dirty="0">
                  <a:solidFill>
                    <a:srgbClr val="F6F6F6"/>
                  </a:solidFill>
                  <a:latin typeface="Berthold Block"/>
                </a:rPr>
                <a:t>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342955" y="7331512"/>
              <a:ext cx="300692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9"/>
                </a:lnSpc>
              </a:pP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Diagrama</a:t>
              </a:r>
              <a:r>
                <a:rPr lang="en-US" sz="2499" dirty="0">
                  <a:solidFill>
                    <a:srgbClr val="FFFFFF"/>
                  </a:solidFill>
                  <a:latin typeface="DM Sans"/>
                </a:rPr>
                <a:t> de Casos de </a:t>
              </a: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uso</a:t>
              </a:r>
              <a:r>
                <a:rPr lang="en-US" sz="2499" dirty="0">
                  <a:solidFill>
                    <a:srgbClr val="FFFFFF"/>
                  </a:solidFill>
                  <a:latin typeface="DM Sans"/>
                </a:rPr>
                <a:t> de </a:t>
              </a: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producto</a:t>
              </a:r>
              <a:endParaRPr lang="en-US" sz="2499" dirty="0">
                <a:solidFill>
                  <a:srgbClr val="FFFFFF"/>
                </a:solidFill>
                <a:latin typeface="DM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340731"/>
            <a:ext cx="3310777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99"/>
              </a:lnSpc>
              <a:spcBef>
                <a:spcPct val="0"/>
              </a:spcBef>
            </a:pPr>
            <a:r>
              <a:rPr lang="en-US" sz="4999" spc="104">
                <a:solidFill>
                  <a:srgbClr val="344294"/>
                </a:solidFill>
                <a:latin typeface="Berthold Block"/>
              </a:rPr>
              <a:t>ACTIVIDAD 2: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6F1C848-57C0-4314-A63C-E9CF6F7155F7}"/>
              </a:ext>
            </a:extLst>
          </p:cNvPr>
          <p:cNvGrpSpPr/>
          <p:nvPr/>
        </p:nvGrpSpPr>
        <p:grpSpPr>
          <a:xfrm>
            <a:off x="9482554" y="3671392"/>
            <a:ext cx="3788651" cy="1626045"/>
            <a:chOff x="9482554" y="3671392"/>
            <a:chExt cx="3788651" cy="1626045"/>
          </a:xfrm>
        </p:grpSpPr>
        <p:sp>
          <p:nvSpPr>
            <p:cNvPr id="21" name="TextBox 21"/>
            <p:cNvSpPr txBox="1"/>
            <p:nvPr/>
          </p:nvSpPr>
          <p:spPr>
            <a:xfrm>
              <a:off x="10264276" y="4294596"/>
              <a:ext cx="300692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9"/>
                </a:lnSpc>
              </a:pP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Diagrama</a:t>
              </a:r>
              <a:r>
                <a:rPr lang="en-US" sz="2499" dirty="0">
                  <a:solidFill>
                    <a:srgbClr val="FFFFFF"/>
                  </a:solidFill>
                  <a:latin typeface="DM Sans"/>
                </a:rPr>
                <a:t> de Casos de </a:t>
              </a: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uso</a:t>
              </a:r>
              <a:r>
                <a:rPr lang="en-US" sz="2499" dirty="0">
                  <a:solidFill>
                    <a:srgbClr val="FFFFFF"/>
                  </a:solidFill>
                  <a:latin typeface="DM Sans"/>
                </a:rPr>
                <a:t> de </a:t>
              </a:r>
              <a:r>
                <a:rPr lang="en-US" sz="2499" dirty="0" err="1">
                  <a:solidFill>
                    <a:srgbClr val="FFFFFF"/>
                  </a:solidFill>
                  <a:latin typeface="DM Sans"/>
                </a:rPr>
                <a:t>usuario</a:t>
              </a:r>
              <a:endParaRPr lang="en-US" sz="2499" dirty="0">
                <a:solidFill>
                  <a:srgbClr val="FFFFFF"/>
                </a:solidFill>
                <a:latin typeface="DM San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82554" y="3671392"/>
              <a:ext cx="711676" cy="162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275"/>
                </a:lnSpc>
                <a:spcBef>
                  <a:spcPct val="0"/>
                </a:spcBef>
              </a:pPr>
              <a:r>
                <a:rPr lang="en-US" sz="9482" spc="47" dirty="0">
                  <a:solidFill>
                    <a:srgbClr val="F6F6F6"/>
                  </a:solidFill>
                  <a:latin typeface="Berthold Block"/>
                </a:rPr>
                <a:t>1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482554" y="2272061"/>
            <a:ext cx="4530020" cy="54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051D40"/>
                </a:solidFill>
                <a:latin typeface="DM Sans"/>
              </a:rPr>
              <a:t>Realizar Diagramas UML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2554" y="1340731"/>
            <a:ext cx="3310777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99"/>
              </a:lnSpc>
              <a:spcBef>
                <a:spcPct val="0"/>
              </a:spcBef>
            </a:pPr>
            <a:r>
              <a:rPr lang="en-US" sz="4999" spc="104" dirty="0">
                <a:solidFill>
                  <a:srgbClr val="344294"/>
                </a:solidFill>
                <a:latin typeface="Berthold Block"/>
              </a:rPr>
              <a:t>ACTIVIDAD 3: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Jesus Vallenilla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DC37E3CA-C916-44A5-AE33-987DC4D48EC4}"/>
              </a:ext>
            </a:extLst>
          </p:cNvPr>
          <p:cNvSpPr txBox="1"/>
          <p:nvPr/>
        </p:nvSpPr>
        <p:spPr>
          <a:xfrm>
            <a:off x="182087" y="138829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3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4775" y="-1228725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71" b="-16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40116" y="4393588"/>
            <a:ext cx="10312873" cy="1499824"/>
            <a:chOff x="0" y="0"/>
            <a:chExt cx="3258652" cy="473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651" cy="473913"/>
            </a:xfrm>
            <a:custGeom>
              <a:avLst/>
              <a:gdLst/>
              <a:ahLst/>
              <a:cxnLst/>
              <a:rect l="l" t="t" r="r" b="b"/>
              <a:pathLst>
                <a:path w="3258651" h="473913">
                  <a:moveTo>
                    <a:pt x="24773" y="0"/>
                  </a:moveTo>
                  <a:lnTo>
                    <a:pt x="3233878" y="0"/>
                  </a:lnTo>
                  <a:cubicBezTo>
                    <a:pt x="3247560" y="0"/>
                    <a:pt x="3258651" y="11091"/>
                    <a:pt x="3258651" y="24773"/>
                  </a:cubicBezTo>
                  <a:lnTo>
                    <a:pt x="3258651" y="449140"/>
                  </a:lnTo>
                  <a:cubicBezTo>
                    <a:pt x="3258651" y="462822"/>
                    <a:pt x="3247560" y="473913"/>
                    <a:pt x="3233878" y="473913"/>
                  </a:cubicBezTo>
                  <a:lnTo>
                    <a:pt x="24773" y="473913"/>
                  </a:lnTo>
                  <a:cubicBezTo>
                    <a:pt x="11091" y="473913"/>
                    <a:pt x="0" y="462822"/>
                    <a:pt x="0" y="449140"/>
                  </a:cubicBezTo>
                  <a:lnTo>
                    <a:pt x="0" y="24773"/>
                  </a:lnTo>
                  <a:cubicBezTo>
                    <a:pt x="0" y="11091"/>
                    <a:pt x="11091" y="0"/>
                    <a:pt x="24773" y="0"/>
                  </a:cubicBez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258652" cy="454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733775" y="6471115"/>
            <a:ext cx="0" cy="1592325"/>
          </a:xfrm>
          <a:prstGeom prst="line">
            <a:avLst/>
          </a:prstGeom>
          <a:ln w="20955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661919" y="0"/>
            <a:ext cx="6254290" cy="571500"/>
            <a:chOff x="0" y="0"/>
            <a:chExt cx="1647220" cy="1505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7220" cy="150519"/>
            </a:xfrm>
            <a:custGeom>
              <a:avLst/>
              <a:gdLst/>
              <a:ahLst/>
              <a:cxnLst/>
              <a:rect l="l" t="t" r="r" b="b"/>
              <a:pathLst>
                <a:path w="1647220" h="150519">
                  <a:moveTo>
                    <a:pt x="0" y="0"/>
                  </a:moveTo>
                  <a:lnTo>
                    <a:pt x="1647220" y="0"/>
                  </a:lnTo>
                  <a:lnTo>
                    <a:pt x="1647220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47220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8415911">
            <a:off x="11522740" y="416700"/>
            <a:ext cx="13457996" cy="3264379"/>
            <a:chOff x="0" y="0"/>
            <a:chExt cx="17943995" cy="4352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7962162">
            <a:off x="-6905778" y="6425722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268748" y="4416929"/>
            <a:ext cx="9480151" cy="132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12"/>
              </a:lnSpc>
              <a:spcBef>
                <a:spcPct val="0"/>
              </a:spcBef>
            </a:pPr>
            <a:r>
              <a:rPr lang="en-US" sz="7835" spc="274" dirty="0">
                <a:solidFill>
                  <a:srgbClr val="FFFBFB"/>
                </a:solidFill>
                <a:latin typeface="Berthold Block"/>
              </a:rPr>
              <a:t>OBJETIVO ESPECÍFICO 4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68748" y="6497717"/>
            <a:ext cx="10129905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DM Sans"/>
              </a:rPr>
              <a:t>Instalar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el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Sistema De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Información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Gerencial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Los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Equipos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Informáticos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Correspondientes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A La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Empresa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IPM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Oriente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C.A</a:t>
            </a:r>
          </a:p>
        </p:txBody>
      </p:sp>
      <p:sp>
        <p:nvSpPr>
          <p:cNvPr id="22" name="Freeform 22"/>
          <p:cNvSpPr/>
          <p:nvPr/>
        </p:nvSpPr>
        <p:spPr>
          <a:xfrm>
            <a:off x="6840786" y="1028700"/>
            <a:ext cx="3601970" cy="3131953"/>
          </a:xfrm>
          <a:custGeom>
            <a:avLst/>
            <a:gdLst/>
            <a:ahLst/>
            <a:cxnLst/>
            <a:rect l="l" t="t" r="r" b="b"/>
            <a:pathLst>
              <a:path w="3601970" h="3131953">
                <a:moveTo>
                  <a:pt x="0" y="0"/>
                </a:moveTo>
                <a:lnTo>
                  <a:pt x="3601970" y="0"/>
                </a:lnTo>
                <a:lnTo>
                  <a:pt x="3601970" y="3131953"/>
                </a:lnTo>
                <a:lnTo>
                  <a:pt x="0" y="3131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61" t="-26899" r="-16359" b="-23324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Jesus Vallenilla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86152" y="5747725"/>
            <a:ext cx="2464128" cy="1299314"/>
          </a:xfrm>
          <a:custGeom>
            <a:avLst/>
            <a:gdLst/>
            <a:ahLst/>
            <a:cxnLst/>
            <a:rect l="l" t="t" r="r" b="b"/>
            <a:pathLst>
              <a:path w="2464128" h="1299314">
                <a:moveTo>
                  <a:pt x="0" y="0"/>
                </a:moveTo>
                <a:lnTo>
                  <a:pt x="2464128" y="0"/>
                </a:lnTo>
                <a:lnTo>
                  <a:pt x="2464128" y="1299314"/>
                </a:lnTo>
                <a:lnTo>
                  <a:pt x="0" y="129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3" name="Freeform 3"/>
          <p:cNvSpPr/>
          <p:nvPr/>
        </p:nvSpPr>
        <p:spPr>
          <a:xfrm>
            <a:off x="692131" y="5699098"/>
            <a:ext cx="1902410" cy="1902410"/>
          </a:xfrm>
          <a:custGeom>
            <a:avLst/>
            <a:gdLst/>
            <a:ahLst/>
            <a:cxnLst/>
            <a:rect l="l" t="t" r="r" b="b"/>
            <a:pathLst>
              <a:path w="1902410" h="1902410">
                <a:moveTo>
                  <a:pt x="0" y="0"/>
                </a:moveTo>
                <a:lnTo>
                  <a:pt x="1902410" y="0"/>
                </a:lnTo>
                <a:lnTo>
                  <a:pt x="1902410" y="1902410"/>
                </a:lnTo>
                <a:lnTo>
                  <a:pt x="0" y="190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52656" y="7314619"/>
            <a:ext cx="3548495" cy="1349717"/>
          </a:xfrm>
          <a:custGeom>
            <a:avLst/>
            <a:gdLst/>
            <a:ahLst/>
            <a:cxnLst/>
            <a:rect l="l" t="t" r="r" b="b"/>
            <a:pathLst>
              <a:path w="3548495" h="1349717">
                <a:moveTo>
                  <a:pt x="0" y="0"/>
                </a:moveTo>
                <a:lnTo>
                  <a:pt x="3548495" y="0"/>
                </a:lnTo>
                <a:lnTo>
                  <a:pt x="3548495" y="1349717"/>
                </a:lnTo>
                <a:lnTo>
                  <a:pt x="0" y="1349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6864" y="5671884"/>
            <a:ext cx="2740435" cy="1278870"/>
          </a:xfrm>
          <a:custGeom>
            <a:avLst/>
            <a:gdLst/>
            <a:ahLst/>
            <a:cxnLst/>
            <a:rect l="l" t="t" r="r" b="b"/>
            <a:pathLst>
              <a:path w="2740435" h="1278870">
                <a:moveTo>
                  <a:pt x="0" y="0"/>
                </a:moveTo>
                <a:lnTo>
                  <a:pt x="2740436" y="0"/>
                </a:lnTo>
                <a:lnTo>
                  <a:pt x="2740436" y="1278869"/>
                </a:lnTo>
                <a:lnTo>
                  <a:pt x="0" y="127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03654" y="7138418"/>
            <a:ext cx="3231295" cy="1801447"/>
          </a:xfrm>
          <a:custGeom>
            <a:avLst/>
            <a:gdLst/>
            <a:ahLst/>
            <a:cxnLst/>
            <a:rect l="l" t="t" r="r" b="b"/>
            <a:pathLst>
              <a:path w="3231295" h="1801447">
                <a:moveTo>
                  <a:pt x="0" y="0"/>
                </a:moveTo>
                <a:lnTo>
                  <a:pt x="3231295" y="0"/>
                </a:lnTo>
                <a:lnTo>
                  <a:pt x="3231295" y="1801447"/>
                </a:lnTo>
                <a:lnTo>
                  <a:pt x="0" y="1801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7" name="Freeform 7"/>
          <p:cNvSpPr/>
          <p:nvPr/>
        </p:nvSpPr>
        <p:spPr>
          <a:xfrm>
            <a:off x="14027665" y="6950754"/>
            <a:ext cx="4043328" cy="2263761"/>
          </a:xfrm>
          <a:custGeom>
            <a:avLst/>
            <a:gdLst/>
            <a:ahLst/>
            <a:cxnLst/>
            <a:rect l="l" t="t" r="r" b="b"/>
            <a:pathLst>
              <a:path w="4043328" h="2263761">
                <a:moveTo>
                  <a:pt x="0" y="0"/>
                </a:moveTo>
                <a:lnTo>
                  <a:pt x="4043328" y="0"/>
                </a:lnTo>
                <a:lnTo>
                  <a:pt x="4043328" y="2263761"/>
                </a:lnTo>
                <a:lnTo>
                  <a:pt x="0" y="2263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3593010" cy="729318"/>
            <a:chOff x="0" y="0"/>
            <a:chExt cx="946307" cy="192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415FFC7-DD63-4C06-BBC6-04E9BF5DB3F7}"/>
              </a:ext>
            </a:extLst>
          </p:cNvPr>
          <p:cNvGrpSpPr/>
          <p:nvPr/>
        </p:nvGrpSpPr>
        <p:grpSpPr>
          <a:xfrm>
            <a:off x="5561740" y="634068"/>
            <a:ext cx="7339617" cy="1927179"/>
            <a:chOff x="5561740" y="634068"/>
            <a:chExt cx="7339617" cy="1927179"/>
          </a:xfrm>
        </p:grpSpPr>
        <p:sp>
          <p:nvSpPr>
            <p:cNvPr id="8" name="TextBox 8"/>
            <p:cNvSpPr txBox="1"/>
            <p:nvPr/>
          </p:nvSpPr>
          <p:spPr>
            <a:xfrm>
              <a:off x="5965075" y="1637322"/>
              <a:ext cx="6936282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4294"/>
                  </a:solidFill>
                  <a:latin typeface="Now"/>
                </a:rPr>
                <a:t>Establecer las herramientas para el desarrollo tecnológico del sistema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561740" y="634068"/>
              <a:ext cx="3717692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 dirty="0">
                  <a:solidFill>
                    <a:srgbClr val="344294"/>
                  </a:solidFill>
                  <a:latin typeface="Berthold Block"/>
                </a:rPr>
                <a:t>ACTIVIDAD 1: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5618890" y="1646847"/>
              <a:ext cx="0" cy="742950"/>
            </a:xfrm>
            <a:prstGeom prst="line">
              <a:avLst/>
            </a:prstGeom>
            <a:ln w="114300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AutoShape 15"/>
          <p:cNvSpPr/>
          <p:nvPr/>
        </p:nvSpPr>
        <p:spPr>
          <a:xfrm flipV="1">
            <a:off x="9096375" y="3923248"/>
            <a:ext cx="0" cy="493610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606545" y="4416858"/>
            <a:ext cx="14442784" cy="0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7334248" y="4416858"/>
            <a:ext cx="0" cy="1033635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3186139" y="4435908"/>
            <a:ext cx="0" cy="1197395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 flipV="1">
            <a:off x="4275950" y="4435908"/>
            <a:ext cx="807" cy="2702510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6049329" y="4416858"/>
            <a:ext cx="0" cy="2383352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606545" y="4416858"/>
            <a:ext cx="0" cy="1216445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0388708" y="4416858"/>
            <a:ext cx="43140" cy="2721560"/>
          </a:xfrm>
          <a:prstGeom prst="line">
            <a:avLst/>
          </a:prstGeom>
          <a:ln w="95250" cap="flat">
            <a:solidFill>
              <a:srgbClr val="344294"/>
            </a:solidFill>
            <a:prstDash val="solid"/>
            <a:headEnd type="triangle" w="lg" len="med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-8415911">
            <a:off x="12390387" y="379320"/>
            <a:ext cx="13457996" cy="3264379"/>
            <a:chOff x="0" y="0"/>
            <a:chExt cx="17943995" cy="43525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Jesus Vallenilla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E1A5CAD8-9F35-44E6-A864-DD51965C3AAC}"/>
              </a:ext>
            </a:extLst>
          </p:cNvPr>
          <p:cNvSpPr txBox="1"/>
          <p:nvPr/>
        </p:nvSpPr>
        <p:spPr>
          <a:xfrm>
            <a:off x="182087" y="138829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8532"/>
            <a:ext cx="3733800" cy="729318"/>
            <a:chOff x="0" y="0"/>
            <a:chExt cx="946307" cy="192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1194" y="3731830"/>
            <a:ext cx="7182769" cy="6898070"/>
            <a:chOff x="0" y="0"/>
            <a:chExt cx="1778288" cy="16425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8288" cy="1642521"/>
            </a:xfrm>
            <a:custGeom>
              <a:avLst/>
              <a:gdLst/>
              <a:ahLst/>
              <a:cxnLst/>
              <a:rect l="l" t="t" r="r" b="b"/>
              <a:pathLst>
                <a:path w="1778288" h="1642521">
                  <a:moveTo>
                    <a:pt x="0" y="0"/>
                  </a:moveTo>
                  <a:lnTo>
                    <a:pt x="1778288" y="0"/>
                  </a:lnTo>
                  <a:lnTo>
                    <a:pt x="1778288" y="1642521"/>
                  </a:lnTo>
                  <a:lnTo>
                    <a:pt x="0" y="1642521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78288" cy="165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551369" y="4050552"/>
            <a:ext cx="7182769" cy="4570853"/>
          </a:xfrm>
          <a:custGeom>
            <a:avLst/>
            <a:gdLst/>
            <a:ahLst/>
            <a:cxnLst/>
            <a:rect l="l" t="t" r="r" b="b"/>
            <a:pathLst>
              <a:path w="7182769" h="4570853">
                <a:moveTo>
                  <a:pt x="0" y="0"/>
                </a:moveTo>
                <a:lnTo>
                  <a:pt x="7182769" y="0"/>
                </a:lnTo>
                <a:lnTo>
                  <a:pt x="7182769" y="4570853"/>
                </a:lnTo>
                <a:lnTo>
                  <a:pt x="0" y="457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9637" y="112357"/>
            <a:ext cx="3534163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344294"/>
                </a:solidFill>
                <a:latin typeface="Berthold Block"/>
              </a:rPr>
              <a:t>OBJETIVO ESPECIFÍCO 4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016AEF8-EC38-401F-BD99-7513ACF7373D}"/>
              </a:ext>
            </a:extLst>
          </p:cNvPr>
          <p:cNvGrpSpPr/>
          <p:nvPr/>
        </p:nvGrpSpPr>
        <p:grpSpPr>
          <a:xfrm>
            <a:off x="10019381" y="1520308"/>
            <a:ext cx="7239919" cy="1986450"/>
            <a:chOff x="10019381" y="1520308"/>
            <a:chExt cx="7239919" cy="1986450"/>
          </a:xfrm>
        </p:grpSpPr>
        <p:sp>
          <p:nvSpPr>
            <p:cNvPr id="5" name="AutoShape 5"/>
            <p:cNvSpPr/>
            <p:nvPr/>
          </p:nvSpPr>
          <p:spPr>
            <a:xfrm flipV="1">
              <a:off x="10076531" y="2533088"/>
              <a:ext cx="0" cy="555439"/>
            </a:xfrm>
            <a:prstGeom prst="line">
              <a:avLst/>
            </a:prstGeom>
            <a:ln w="114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0364912" y="2582833"/>
              <a:ext cx="6894388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BFB"/>
                  </a:solidFill>
                  <a:latin typeface="Now"/>
                </a:rPr>
                <a:t>Diccionario de la base de datos</a:t>
              </a:r>
            </a:p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endParaRPr lang="en-US" sz="3000">
                <a:solidFill>
                  <a:srgbClr val="FFFBFB"/>
                </a:solidFill>
                <a:latin typeface="Now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019381" y="1520308"/>
              <a:ext cx="3717692" cy="857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 dirty="0">
                  <a:solidFill>
                    <a:srgbClr val="FFFBFB"/>
                  </a:solidFill>
                  <a:latin typeface="Berthold Block"/>
                </a:rPr>
                <a:t>ACTIVIDAD 3: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2C2F6F"/>
                </a:solidFill>
                <a:latin typeface="DM Sans Bold"/>
              </a:rPr>
              <a:t>TSU. Jesus Vallenilla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1FDA2CA-9D0E-4C09-A132-E2EE7191471F}"/>
              </a:ext>
            </a:extLst>
          </p:cNvPr>
          <p:cNvGrpSpPr/>
          <p:nvPr/>
        </p:nvGrpSpPr>
        <p:grpSpPr>
          <a:xfrm>
            <a:off x="1272023" y="1618547"/>
            <a:ext cx="7339616" cy="1469980"/>
            <a:chOff x="1272023" y="1618547"/>
            <a:chExt cx="7339616" cy="1469980"/>
          </a:xfrm>
        </p:grpSpPr>
        <p:sp>
          <p:nvSpPr>
            <p:cNvPr id="12" name="AutoShape 12"/>
            <p:cNvSpPr/>
            <p:nvPr/>
          </p:nvSpPr>
          <p:spPr>
            <a:xfrm flipV="1">
              <a:off x="1329173" y="2533088"/>
              <a:ext cx="0" cy="555439"/>
            </a:xfrm>
            <a:prstGeom prst="line">
              <a:avLst/>
            </a:prstGeom>
            <a:ln w="114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675357" y="2621802"/>
              <a:ext cx="6936282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DFDFD"/>
                  </a:solidFill>
                  <a:latin typeface="Now"/>
                </a:rPr>
                <a:t>Creación</a:t>
              </a:r>
              <a:r>
                <a:rPr lang="en-US" sz="3000" dirty="0">
                  <a:solidFill>
                    <a:srgbClr val="FDFDFD"/>
                  </a:solidFill>
                  <a:latin typeface="Now"/>
                </a:rPr>
                <a:t> de la base de </a:t>
              </a:r>
              <a:r>
                <a:rPr lang="en-US" sz="3000" dirty="0" err="1">
                  <a:solidFill>
                    <a:srgbClr val="FDFDFD"/>
                  </a:solidFill>
                  <a:latin typeface="Now"/>
                </a:rPr>
                <a:t>datos</a:t>
              </a:r>
              <a:endParaRPr lang="en-US" sz="3000" dirty="0">
                <a:solidFill>
                  <a:srgbClr val="FDFDFD"/>
                </a:solidFill>
                <a:latin typeface="Now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2023" y="1618547"/>
              <a:ext cx="3717692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 dirty="0">
                  <a:solidFill>
                    <a:srgbClr val="FDFDFD"/>
                  </a:solidFill>
                  <a:latin typeface="Berthold Block"/>
                </a:rPr>
                <a:t>ACTIVIDAD 2: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859182" y="4555396"/>
            <a:ext cx="78879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w Bold"/>
              </a:rPr>
              <a:t>Int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59182" y="5393081"/>
            <a:ext cx="140663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w Bold"/>
              </a:rPr>
              <a:t>Varchar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59182" y="6231281"/>
            <a:ext cx="140663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w Bold"/>
              </a:rPr>
              <a:t>Text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59182" y="6983038"/>
            <a:ext cx="1684660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w Bold"/>
              </a:rPr>
              <a:t>Datetime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C74B817-BED3-432C-AC9E-E1B476F9E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94"/>
          <a:stretch/>
        </p:blipFill>
        <p:spPr>
          <a:xfrm>
            <a:off x="731199" y="4342821"/>
            <a:ext cx="7182764" cy="5372679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0089" y="2798364"/>
            <a:ext cx="1491059" cy="869021"/>
            <a:chOff x="0" y="0"/>
            <a:chExt cx="565980" cy="329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5980" cy="329865"/>
            </a:xfrm>
            <a:custGeom>
              <a:avLst/>
              <a:gdLst/>
              <a:ahLst/>
              <a:cxnLst/>
              <a:rect l="l" t="t" r="r" b="b"/>
              <a:pathLst>
                <a:path w="565980" h="329865">
                  <a:moveTo>
                    <a:pt x="0" y="0"/>
                  </a:moveTo>
                  <a:lnTo>
                    <a:pt x="565980" y="0"/>
                  </a:lnTo>
                  <a:lnTo>
                    <a:pt x="565980" y="329865"/>
                  </a:lnTo>
                  <a:lnTo>
                    <a:pt x="0" y="329865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65980" cy="36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440872" y="2817414"/>
            <a:ext cx="4552656" cy="0"/>
          </a:xfrm>
          <a:prstGeom prst="line">
            <a:avLst/>
          </a:prstGeom>
          <a:ln w="381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010089" y="3924560"/>
            <a:ext cx="1491059" cy="905703"/>
            <a:chOff x="0" y="0"/>
            <a:chExt cx="565980" cy="343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5980" cy="343789"/>
            </a:xfrm>
            <a:custGeom>
              <a:avLst/>
              <a:gdLst/>
              <a:ahLst/>
              <a:cxnLst/>
              <a:rect l="l" t="t" r="r" b="b"/>
              <a:pathLst>
                <a:path w="565980" h="343789">
                  <a:moveTo>
                    <a:pt x="0" y="0"/>
                  </a:moveTo>
                  <a:lnTo>
                    <a:pt x="565980" y="0"/>
                  </a:lnTo>
                  <a:lnTo>
                    <a:pt x="565980" y="343789"/>
                  </a:lnTo>
                  <a:lnTo>
                    <a:pt x="0" y="343789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65980" cy="38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367300" y="3943610"/>
            <a:ext cx="4626228" cy="0"/>
          </a:xfrm>
          <a:prstGeom prst="line">
            <a:avLst/>
          </a:prstGeom>
          <a:ln w="381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745672" y="2254028"/>
            <a:ext cx="4991970" cy="5764399"/>
            <a:chOff x="0" y="0"/>
            <a:chExt cx="54991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34429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915976" y="2552826"/>
            <a:ext cx="4474451" cy="5166803"/>
            <a:chOff x="0" y="0"/>
            <a:chExt cx="54991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r="-7736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4972658" y="5163638"/>
            <a:ext cx="5020870" cy="0"/>
          </a:xfrm>
          <a:prstGeom prst="line">
            <a:avLst/>
          </a:prstGeom>
          <a:ln w="381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440872" y="6348653"/>
            <a:ext cx="4552656" cy="0"/>
          </a:xfrm>
          <a:prstGeom prst="line">
            <a:avLst/>
          </a:prstGeom>
          <a:ln w="381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440872" y="7568681"/>
            <a:ext cx="4552656" cy="0"/>
          </a:xfrm>
          <a:prstGeom prst="line">
            <a:avLst/>
          </a:prstGeom>
          <a:ln w="381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491006" y="1028700"/>
            <a:ext cx="1051885" cy="8094748"/>
          </a:xfrm>
          <a:custGeom>
            <a:avLst/>
            <a:gdLst/>
            <a:ahLst/>
            <a:cxnLst/>
            <a:rect l="l" t="t" r="r" b="b"/>
            <a:pathLst>
              <a:path w="1051885" h="8094748">
                <a:moveTo>
                  <a:pt x="0" y="0"/>
                </a:moveTo>
                <a:lnTo>
                  <a:pt x="1051885" y="0"/>
                </a:lnTo>
                <a:lnTo>
                  <a:pt x="1051885" y="8094748"/>
                </a:lnTo>
                <a:lnTo>
                  <a:pt x="0" y="809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954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018364" y="5144588"/>
            <a:ext cx="1491059" cy="905703"/>
            <a:chOff x="0" y="0"/>
            <a:chExt cx="565980" cy="3437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5980" cy="343789"/>
            </a:xfrm>
            <a:custGeom>
              <a:avLst/>
              <a:gdLst/>
              <a:ahLst/>
              <a:cxnLst/>
              <a:rect l="l" t="t" r="r" b="b"/>
              <a:pathLst>
                <a:path w="565980" h="343789">
                  <a:moveTo>
                    <a:pt x="0" y="0"/>
                  </a:moveTo>
                  <a:lnTo>
                    <a:pt x="565980" y="0"/>
                  </a:lnTo>
                  <a:lnTo>
                    <a:pt x="565980" y="343789"/>
                  </a:lnTo>
                  <a:lnTo>
                    <a:pt x="0" y="343789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65980" cy="38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18364" y="6329603"/>
            <a:ext cx="1491059" cy="905703"/>
            <a:chOff x="0" y="0"/>
            <a:chExt cx="565980" cy="3437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5980" cy="343789"/>
            </a:xfrm>
            <a:custGeom>
              <a:avLst/>
              <a:gdLst/>
              <a:ahLst/>
              <a:cxnLst/>
              <a:rect l="l" t="t" r="r" b="b"/>
              <a:pathLst>
                <a:path w="565980" h="343789">
                  <a:moveTo>
                    <a:pt x="0" y="0"/>
                  </a:moveTo>
                  <a:lnTo>
                    <a:pt x="565980" y="0"/>
                  </a:lnTo>
                  <a:lnTo>
                    <a:pt x="565980" y="343789"/>
                  </a:lnTo>
                  <a:lnTo>
                    <a:pt x="0" y="343789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65980" cy="38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18364" y="7549631"/>
            <a:ext cx="1491059" cy="905703"/>
            <a:chOff x="0" y="0"/>
            <a:chExt cx="565980" cy="3437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5980" cy="343789"/>
            </a:xfrm>
            <a:custGeom>
              <a:avLst/>
              <a:gdLst/>
              <a:ahLst/>
              <a:cxnLst/>
              <a:rect l="l" t="t" r="r" b="b"/>
              <a:pathLst>
                <a:path w="565980" h="343789">
                  <a:moveTo>
                    <a:pt x="0" y="0"/>
                  </a:moveTo>
                  <a:lnTo>
                    <a:pt x="565980" y="0"/>
                  </a:lnTo>
                  <a:lnTo>
                    <a:pt x="565980" y="343789"/>
                  </a:lnTo>
                  <a:lnTo>
                    <a:pt x="0" y="343789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65980" cy="381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3565994" y="2626731"/>
            <a:ext cx="0" cy="6069354"/>
          </a:xfrm>
          <a:prstGeom prst="line">
            <a:avLst/>
          </a:prstGeom>
          <a:ln w="142875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5367300" y="7549631"/>
            <a:ext cx="1942064" cy="1557721"/>
          </a:xfrm>
          <a:custGeom>
            <a:avLst/>
            <a:gdLst/>
            <a:ahLst/>
            <a:cxnLst/>
            <a:rect l="l" t="t" r="r" b="b"/>
            <a:pathLst>
              <a:path w="1942064" h="1557721">
                <a:moveTo>
                  <a:pt x="0" y="0"/>
                </a:moveTo>
                <a:lnTo>
                  <a:pt x="1942064" y="0"/>
                </a:lnTo>
                <a:lnTo>
                  <a:pt x="1942064" y="1557722"/>
                </a:lnTo>
                <a:lnTo>
                  <a:pt x="0" y="155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233" r="-10074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247741" y="1255187"/>
            <a:ext cx="475502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 u="none" strike="noStrike">
                <a:solidFill>
                  <a:srgbClr val="344294"/>
                </a:solidFill>
                <a:latin typeface="Berthold Block"/>
              </a:rPr>
              <a:t>CONTENIDO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70346" y="2962535"/>
            <a:ext cx="18000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344294"/>
                </a:solidFill>
                <a:latin typeface="DM Sans"/>
              </a:rPr>
              <a:t>Comunidad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00735" y="2745365"/>
            <a:ext cx="1006308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5500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70346" y="4103318"/>
            <a:ext cx="18000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344294"/>
                </a:solidFill>
                <a:latin typeface="DM Sans"/>
              </a:rPr>
              <a:t>El problema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21542" y="3874718"/>
            <a:ext cx="106815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70346" y="5283136"/>
            <a:ext cx="422318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344294"/>
                </a:solidFill>
                <a:latin typeface="DM Sans"/>
              </a:rPr>
              <a:t>Objetivos de la Investigación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21542" y="5076061"/>
            <a:ext cx="1000771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18667" y="6243878"/>
            <a:ext cx="169045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918667" y="7463906"/>
            <a:ext cx="1690455" cy="9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49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770346" y="6549092"/>
            <a:ext cx="34372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344294"/>
                </a:solidFill>
                <a:latin typeface="DM Sans"/>
              </a:rPr>
              <a:t>Producción Axiomática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788" y="4158054"/>
            <a:ext cx="5982795" cy="5843196"/>
            <a:chOff x="0" y="0"/>
            <a:chExt cx="7977059" cy="7790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7059" cy="7790928"/>
            </a:xfrm>
            <a:custGeom>
              <a:avLst/>
              <a:gdLst/>
              <a:ahLst/>
              <a:cxnLst/>
              <a:rect l="l" t="t" r="r" b="b"/>
              <a:pathLst>
                <a:path w="7977059" h="7790928">
                  <a:moveTo>
                    <a:pt x="0" y="0"/>
                  </a:moveTo>
                  <a:lnTo>
                    <a:pt x="7977059" y="0"/>
                  </a:lnTo>
                  <a:lnTo>
                    <a:pt x="7977059" y="7790928"/>
                  </a:lnTo>
                  <a:lnTo>
                    <a:pt x="0" y="7790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83243" y="9715500"/>
            <a:ext cx="4404757" cy="571500"/>
            <a:chOff x="0" y="0"/>
            <a:chExt cx="1160101" cy="1505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0101" cy="150519"/>
            </a:xfrm>
            <a:custGeom>
              <a:avLst/>
              <a:gdLst/>
              <a:ahLst/>
              <a:cxnLst/>
              <a:rect l="l" t="t" r="r" b="b"/>
              <a:pathLst>
                <a:path w="1160101" h="150519">
                  <a:moveTo>
                    <a:pt x="0" y="0"/>
                  </a:moveTo>
                  <a:lnTo>
                    <a:pt x="1160101" y="0"/>
                  </a:lnTo>
                  <a:lnTo>
                    <a:pt x="1160101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0101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25134" y="4812729"/>
            <a:ext cx="1127411" cy="1075329"/>
            <a:chOff x="0" y="0"/>
            <a:chExt cx="296931" cy="2832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6931" cy="283214"/>
            </a:xfrm>
            <a:custGeom>
              <a:avLst/>
              <a:gdLst/>
              <a:ahLst/>
              <a:cxnLst/>
              <a:rect l="l" t="t" r="r" b="b"/>
              <a:pathLst>
                <a:path w="296931" h="283214">
                  <a:moveTo>
                    <a:pt x="0" y="0"/>
                  </a:moveTo>
                  <a:lnTo>
                    <a:pt x="296931" y="0"/>
                  </a:lnTo>
                  <a:lnTo>
                    <a:pt x="296931" y="283214"/>
                  </a:lnTo>
                  <a:lnTo>
                    <a:pt x="0" y="283214"/>
                  </a:ln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96931" cy="292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25134" y="5888058"/>
            <a:ext cx="1127411" cy="1075329"/>
            <a:chOff x="0" y="0"/>
            <a:chExt cx="296931" cy="2832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6931" cy="283214"/>
            </a:xfrm>
            <a:custGeom>
              <a:avLst/>
              <a:gdLst/>
              <a:ahLst/>
              <a:cxnLst/>
              <a:rect l="l" t="t" r="r" b="b"/>
              <a:pathLst>
                <a:path w="296931" h="283214">
                  <a:moveTo>
                    <a:pt x="0" y="0"/>
                  </a:moveTo>
                  <a:lnTo>
                    <a:pt x="296931" y="0"/>
                  </a:lnTo>
                  <a:lnTo>
                    <a:pt x="296931" y="283214"/>
                  </a:lnTo>
                  <a:lnTo>
                    <a:pt x="0" y="2832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96931" cy="292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25134" y="8046528"/>
            <a:ext cx="1127411" cy="1075329"/>
            <a:chOff x="0" y="0"/>
            <a:chExt cx="296931" cy="2832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6931" cy="283214"/>
            </a:xfrm>
            <a:custGeom>
              <a:avLst/>
              <a:gdLst/>
              <a:ahLst/>
              <a:cxnLst/>
              <a:rect l="l" t="t" r="r" b="b"/>
              <a:pathLst>
                <a:path w="296931" h="283214">
                  <a:moveTo>
                    <a:pt x="0" y="0"/>
                  </a:moveTo>
                  <a:lnTo>
                    <a:pt x="296931" y="0"/>
                  </a:lnTo>
                  <a:lnTo>
                    <a:pt x="296931" y="283214"/>
                  </a:lnTo>
                  <a:lnTo>
                    <a:pt x="0" y="283214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96931" cy="292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25134" y="6971199"/>
            <a:ext cx="1127411" cy="1075329"/>
            <a:chOff x="0" y="0"/>
            <a:chExt cx="296931" cy="2832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6931" cy="283214"/>
            </a:xfrm>
            <a:custGeom>
              <a:avLst/>
              <a:gdLst/>
              <a:ahLst/>
              <a:cxnLst/>
              <a:rect l="l" t="t" r="r" b="b"/>
              <a:pathLst>
                <a:path w="296931" h="283214">
                  <a:moveTo>
                    <a:pt x="0" y="0"/>
                  </a:moveTo>
                  <a:lnTo>
                    <a:pt x="296931" y="0"/>
                  </a:lnTo>
                  <a:lnTo>
                    <a:pt x="296931" y="283214"/>
                  </a:lnTo>
                  <a:lnTo>
                    <a:pt x="0" y="283214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296931" cy="292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606247" y="3298827"/>
            <a:ext cx="5005353" cy="4283073"/>
          </a:xfrm>
          <a:custGeom>
            <a:avLst/>
            <a:gdLst/>
            <a:ahLst/>
            <a:cxnLst/>
            <a:rect l="l" t="t" r="r" b="b"/>
            <a:pathLst>
              <a:path w="5653053" h="4692034">
                <a:moveTo>
                  <a:pt x="0" y="0"/>
                </a:moveTo>
                <a:lnTo>
                  <a:pt x="5653053" y="0"/>
                </a:lnTo>
                <a:lnTo>
                  <a:pt x="5653053" y="4692034"/>
                </a:lnTo>
                <a:lnTo>
                  <a:pt x="0" y="469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2F87626-900A-4B5F-AFEE-1747E03C3EA9}"/>
              </a:ext>
            </a:extLst>
          </p:cNvPr>
          <p:cNvGrpSpPr/>
          <p:nvPr/>
        </p:nvGrpSpPr>
        <p:grpSpPr>
          <a:xfrm>
            <a:off x="-2820902" y="1433660"/>
            <a:ext cx="11546036" cy="2212213"/>
            <a:chOff x="-2820902" y="1433660"/>
            <a:chExt cx="11546036" cy="2212213"/>
          </a:xfrm>
        </p:grpSpPr>
        <p:grpSp>
          <p:nvGrpSpPr>
            <p:cNvPr id="4" name="Group 4"/>
            <p:cNvGrpSpPr/>
            <p:nvPr/>
          </p:nvGrpSpPr>
          <p:grpSpPr>
            <a:xfrm>
              <a:off x="-2820902" y="1433660"/>
              <a:ext cx="11546036" cy="2212213"/>
              <a:chOff x="0" y="0"/>
              <a:chExt cx="3040931" cy="5826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040931" cy="582641"/>
              </a:xfrm>
              <a:custGeom>
                <a:avLst/>
                <a:gdLst/>
                <a:ahLst/>
                <a:cxnLst/>
                <a:rect l="l" t="t" r="r" b="b"/>
                <a:pathLst>
                  <a:path w="3040931" h="582641">
                    <a:moveTo>
                      <a:pt x="67053" y="0"/>
                    </a:moveTo>
                    <a:lnTo>
                      <a:pt x="2973879" y="0"/>
                    </a:lnTo>
                    <a:cubicBezTo>
                      <a:pt x="3010911" y="0"/>
                      <a:pt x="3040931" y="30020"/>
                      <a:pt x="3040931" y="67053"/>
                    </a:cubicBezTo>
                    <a:lnTo>
                      <a:pt x="3040931" y="515588"/>
                    </a:lnTo>
                    <a:cubicBezTo>
                      <a:pt x="3040931" y="533371"/>
                      <a:pt x="3033867" y="550426"/>
                      <a:pt x="3021292" y="563001"/>
                    </a:cubicBezTo>
                    <a:cubicBezTo>
                      <a:pt x="3008717" y="575576"/>
                      <a:pt x="2991662" y="582641"/>
                      <a:pt x="2973879" y="582641"/>
                    </a:cubicBezTo>
                    <a:lnTo>
                      <a:pt x="67053" y="582641"/>
                    </a:lnTo>
                    <a:cubicBezTo>
                      <a:pt x="49269" y="582641"/>
                      <a:pt x="32214" y="575576"/>
                      <a:pt x="19639" y="563001"/>
                    </a:cubicBezTo>
                    <a:cubicBezTo>
                      <a:pt x="7064" y="550426"/>
                      <a:pt x="0" y="533371"/>
                      <a:pt x="0" y="515588"/>
                    </a:cubicBezTo>
                    <a:lnTo>
                      <a:pt x="0" y="67053"/>
                    </a:lnTo>
                    <a:cubicBezTo>
                      <a:pt x="0" y="49269"/>
                      <a:pt x="7064" y="32214"/>
                      <a:pt x="19639" y="19639"/>
                    </a:cubicBezTo>
                    <a:cubicBezTo>
                      <a:pt x="32214" y="7064"/>
                      <a:pt x="49269" y="0"/>
                      <a:pt x="6705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3040931" cy="5921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1307938" y="2627611"/>
              <a:ext cx="0" cy="742950"/>
            </a:xfrm>
            <a:prstGeom prst="line">
              <a:avLst/>
            </a:prstGeom>
            <a:ln w="114300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506111" y="2755902"/>
              <a:ext cx="583611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44294"/>
                  </a:solidFill>
                  <a:latin typeface="DM Sans"/>
                </a:rPr>
                <a:t> Crear interfaz de usuario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50788" y="1614831"/>
              <a:ext cx="3717692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>
                  <a:solidFill>
                    <a:srgbClr val="344294"/>
                  </a:solidFill>
                  <a:latin typeface="Berthold Block"/>
                </a:rPr>
                <a:t>ACTIVIDAD 4: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2C2F6F"/>
                </a:solidFill>
                <a:latin typeface="DM Sans Bold"/>
              </a:rPr>
              <a:t>TSU. Christian Quijada</a:t>
            </a: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82F217BB-22B5-46C2-82BC-F8B7F7ED7D51}"/>
              </a:ext>
            </a:extLst>
          </p:cNvPr>
          <p:cNvSpPr txBox="1"/>
          <p:nvPr/>
        </p:nvSpPr>
        <p:spPr>
          <a:xfrm>
            <a:off x="182087" y="138829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344294"/>
                </a:solidFill>
                <a:latin typeface="Berthold Block"/>
              </a:rPr>
              <a:t>OBJETIVO ESPECÍFICO 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39522" y="747850"/>
            <a:ext cx="12887441" cy="2870286"/>
            <a:chOff x="0" y="0"/>
            <a:chExt cx="3394223" cy="755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4223" cy="755960"/>
            </a:xfrm>
            <a:custGeom>
              <a:avLst/>
              <a:gdLst/>
              <a:ahLst/>
              <a:cxnLst/>
              <a:rect l="l" t="t" r="r" b="b"/>
              <a:pathLst>
                <a:path w="3394223" h="755960">
                  <a:moveTo>
                    <a:pt x="60073" y="0"/>
                  </a:moveTo>
                  <a:lnTo>
                    <a:pt x="3334150" y="0"/>
                  </a:lnTo>
                  <a:cubicBezTo>
                    <a:pt x="3367327" y="0"/>
                    <a:pt x="3394223" y="26896"/>
                    <a:pt x="3394223" y="60073"/>
                  </a:cubicBezTo>
                  <a:lnTo>
                    <a:pt x="3394223" y="695887"/>
                  </a:lnTo>
                  <a:cubicBezTo>
                    <a:pt x="3394223" y="711819"/>
                    <a:pt x="3387894" y="727099"/>
                    <a:pt x="3376628" y="738365"/>
                  </a:cubicBezTo>
                  <a:cubicBezTo>
                    <a:pt x="3365362" y="749631"/>
                    <a:pt x="3350082" y="755960"/>
                    <a:pt x="3334150" y="755960"/>
                  </a:cubicBezTo>
                  <a:lnTo>
                    <a:pt x="60073" y="755960"/>
                  </a:lnTo>
                  <a:cubicBezTo>
                    <a:pt x="44141" y="755960"/>
                    <a:pt x="28861" y="749631"/>
                    <a:pt x="17595" y="738365"/>
                  </a:cubicBezTo>
                  <a:cubicBezTo>
                    <a:pt x="6329" y="727099"/>
                    <a:pt x="0" y="711819"/>
                    <a:pt x="0" y="695887"/>
                  </a:cubicBezTo>
                  <a:lnTo>
                    <a:pt x="0" y="60073"/>
                  </a:lnTo>
                  <a:cubicBezTo>
                    <a:pt x="0" y="44141"/>
                    <a:pt x="6329" y="28861"/>
                    <a:pt x="17595" y="17595"/>
                  </a:cubicBezTo>
                  <a:cubicBezTo>
                    <a:pt x="28861" y="6329"/>
                    <a:pt x="44141" y="0"/>
                    <a:pt x="600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394223" cy="76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83243" y="9715500"/>
            <a:ext cx="4404757" cy="571500"/>
            <a:chOff x="0" y="0"/>
            <a:chExt cx="1160101" cy="1505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0101" cy="150519"/>
            </a:xfrm>
            <a:custGeom>
              <a:avLst/>
              <a:gdLst/>
              <a:ahLst/>
              <a:cxnLst/>
              <a:rect l="l" t="t" r="r" b="b"/>
              <a:pathLst>
                <a:path w="1160101" h="150519">
                  <a:moveTo>
                    <a:pt x="0" y="0"/>
                  </a:moveTo>
                  <a:lnTo>
                    <a:pt x="1160101" y="0"/>
                  </a:lnTo>
                  <a:lnTo>
                    <a:pt x="1160101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60101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72748" y="1943907"/>
            <a:ext cx="0" cy="1137424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530178" y="5143500"/>
            <a:ext cx="3110887" cy="3110887"/>
          </a:xfrm>
          <a:custGeom>
            <a:avLst/>
            <a:gdLst/>
            <a:ahLst/>
            <a:cxnLst/>
            <a:rect l="l" t="t" r="r" b="b"/>
            <a:pathLst>
              <a:path w="3110887" h="3110887">
                <a:moveTo>
                  <a:pt x="0" y="0"/>
                </a:moveTo>
                <a:lnTo>
                  <a:pt x="3110887" y="0"/>
                </a:lnTo>
                <a:lnTo>
                  <a:pt x="3110887" y="3110887"/>
                </a:lnTo>
                <a:lnTo>
                  <a:pt x="0" y="311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5143500"/>
            <a:ext cx="3748057" cy="3110887"/>
          </a:xfrm>
          <a:custGeom>
            <a:avLst/>
            <a:gdLst/>
            <a:ahLst/>
            <a:cxnLst/>
            <a:rect l="l" t="t" r="r" b="b"/>
            <a:pathLst>
              <a:path w="3748057" h="3110887">
                <a:moveTo>
                  <a:pt x="0" y="0"/>
                </a:moveTo>
                <a:lnTo>
                  <a:pt x="3748057" y="0"/>
                </a:lnTo>
                <a:lnTo>
                  <a:pt x="3748057" y="3110887"/>
                </a:lnTo>
                <a:lnTo>
                  <a:pt x="0" y="3110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474406" y="1875466"/>
            <a:ext cx="7498278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3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12169"/>
                </a:solidFill>
                <a:latin typeface="DM Sans"/>
              </a:rPr>
              <a:t>Realizar</a:t>
            </a:r>
            <a:r>
              <a:rPr lang="en-US" sz="3500" dirty="0">
                <a:solidFill>
                  <a:srgbClr val="012169"/>
                </a:solidFill>
                <a:latin typeface="DM Sans"/>
              </a:rPr>
              <a:t> la </a:t>
            </a:r>
            <a:r>
              <a:rPr lang="en-US" sz="3500" dirty="0" err="1">
                <a:solidFill>
                  <a:srgbClr val="012169"/>
                </a:solidFill>
                <a:latin typeface="DM Sans"/>
              </a:rPr>
              <a:t>conexión</a:t>
            </a:r>
            <a:r>
              <a:rPr lang="en-US" sz="3500" dirty="0">
                <a:solidFill>
                  <a:srgbClr val="012169"/>
                </a:solidFill>
                <a:latin typeface="DM Sans"/>
              </a:rPr>
              <a:t> de la base de </a:t>
            </a:r>
            <a:r>
              <a:rPr lang="en-US" sz="3500" dirty="0" err="1">
                <a:solidFill>
                  <a:srgbClr val="012169"/>
                </a:solidFill>
                <a:latin typeface="DM Sans"/>
              </a:rPr>
              <a:t>datos</a:t>
            </a:r>
            <a:r>
              <a:rPr lang="en-US" sz="3500" dirty="0">
                <a:solidFill>
                  <a:srgbClr val="012169"/>
                </a:solidFill>
                <a:latin typeface="DM Sans"/>
              </a:rPr>
              <a:t> con la </a:t>
            </a:r>
            <a:r>
              <a:rPr lang="en-US" sz="3500" dirty="0" err="1">
                <a:solidFill>
                  <a:srgbClr val="012169"/>
                </a:solidFill>
                <a:latin typeface="DM Sans"/>
              </a:rPr>
              <a:t>interfaz</a:t>
            </a:r>
            <a:r>
              <a:rPr lang="en-US" sz="3500" dirty="0">
                <a:solidFill>
                  <a:srgbClr val="012169"/>
                </a:solidFill>
                <a:latin typeface="DM Sans"/>
              </a:rPr>
              <a:t> de </a:t>
            </a:r>
            <a:r>
              <a:rPr lang="en-US" sz="3500" dirty="0" err="1">
                <a:solidFill>
                  <a:srgbClr val="012169"/>
                </a:solidFill>
                <a:latin typeface="DM Sans"/>
              </a:rPr>
              <a:t>usuario</a:t>
            </a:r>
            <a:r>
              <a:rPr lang="en-US" sz="3500" dirty="0">
                <a:solidFill>
                  <a:srgbClr val="012169"/>
                </a:solidFill>
                <a:latin typeface="DM Sa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38020" y="1010040"/>
            <a:ext cx="3310777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99"/>
              </a:lnSpc>
              <a:spcBef>
                <a:spcPct val="0"/>
              </a:spcBef>
            </a:pPr>
            <a:r>
              <a:rPr lang="en-US" sz="4999" spc="104" dirty="0">
                <a:solidFill>
                  <a:srgbClr val="344294"/>
                </a:solidFill>
                <a:latin typeface="Berthold Block"/>
              </a:rPr>
              <a:t>ACTIVIDAD 5: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2C2F6F"/>
                </a:solidFill>
                <a:latin typeface="DM Sans Bold"/>
              </a:rPr>
              <a:t>TSU. Christian Quijada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45172" y="5089002"/>
            <a:ext cx="1207977" cy="284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0"/>
              </a:lnSpc>
            </a:pPr>
            <a:r>
              <a:rPr lang="en-US" sz="16664">
                <a:solidFill>
                  <a:srgbClr val="FFFFFF"/>
                </a:solidFill>
                <a:latin typeface="Open Sans Bold"/>
              </a:rPr>
              <a:t>+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3A73958A-E42A-470C-875B-639BCFA0CB63}"/>
              </a:ext>
            </a:extLst>
          </p:cNvPr>
          <p:cNvSpPr txBox="1"/>
          <p:nvPr/>
        </p:nvSpPr>
        <p:spPr>
          <a:xfrm>
            <a:off x="182087" y="138829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344294"/>
                </a:solidFill>
                <a:latin typeface="Berthold Block"/>
              </a:rPr>
              <a:t>OBJETIVO ESPECÍFICO 4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E72BE6B-C7A3-A5A5-FF90-B3198CEE8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82" y="3905263"/>
            <a:ext cx="8553803" cy="57722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0387"/>
            <a:ext cx="9159749" cy="11654894"/>
            <a:chOff x="0" y="0"/>
            <a:chExt cx="2412444" cy="306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2444" cy="3069602"/>
            </a:xfrm>
            <a:custGeom>
              <a:avLst/>
              <a:gdLst/>
              <a:ahLst/>
              <a:cxnLst/>
              <a:rect l="l" t="t" r="r" b="b"/>
              <a:pathLst>
                <a:path w="2412444" h="3069602">
                  <a:moveTo>
                    <a:pt x="0" y="0"/>
                  </a:moveTo>
                  <a:lnTo>
                    <a:pt x="2412444" y="0"/>
                  </a:lnTo>
                  <a:lnTo>
                    <a:pt x="2412444" y="3069602"/>
                  </a:lnTo>
                  <a:lnTo>
                    <a:pt x="0" y="30696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12444" cy="310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1085850" y="1893378"/>
            <a:ext cx="0" cy="942623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0157507" y="1946230"/>
            <a:ext cx="0" cy="942623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503692" y="1946230"/>
            <a:ext cx="69362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Now"/>
              </a:rPr>
              <a:t>Establecer</a:t>
            </a:r>
            <a:r>
              <a:rPr lang="en-US" sz="32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Now"/>
              </a:rPr>
              <a:t>políticas</a:t>
            </a:r>
            <a:r>
              <a:rPr lang="en-US" sz="3200" dirty="0">
                <a:solidFill>
                  <a:srgbClr val="FFFFFF"/>
                </a:solidFill>
                <a:latin typeface="Now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Now"/>
              </a:rPr>
              <a:t>seguridad</a:t>
            </a:r>
            <a:r>
              <a:rPr lang="en-US" sz="3200" dirty="0">
                <a:solidFill>
                  <a:srgbClr val="FFFFFF"/>
                </a:solidFill>
                <a:latin typeface="Now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800550" y="1946230"/>
            <a:ext cx="10946223" cy="7699763"/>
          </a:xfrm>
          <a:custGeom>
            <a:avLst/>
            <a:gdLst/>
            <a:ahLst/>
            <a:cxnLst/>
            <a:rect l="l" t="t" r="r" b="b"/>
            <a:pathLst>
              <a:path w="10946223" h="7633088">
                <a:moveTo>
                  <a:pt x="0" y="0"/>
                </a:moveTo>
                <a:lnTo>
                  <a:pt x="10946223" y="0"/>
                </a:lnTo>
                <a:lnTo>
                  <a:pt x="10946223" y="7633088"/>
                </a:lnTo>
                <a:lnTo>
                  <a:pt x="0" y="763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678523" y="4348295"/>
            <a:ext cx="3476774" cy="1718740"/>
            <a:chOff x="0" y="0"/>
            <a:chExt cx="915694" cy="452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5694" cy="452672"/>
            </a:xfrm>
            <a:custGeom>
              <a:avLst/>
              <a:gdLst/>
              <a:ahLst/>
              <a:cxnLst/>
              <a:rect l="l" t="t" r="r" b="b"/>
              <a:pathLst>
                <a:path w="915694" h="452672">
                  <a:moveTo>
                    <a:pt x="0" y="0"/>
                  </a:moveTo>
                  <a:lnTo>
                    <a:pt x="915694" y="0"/>
                  </a:lnTo>
                  <a:lnTo>
                    <a:pt x="915694" y="452672"/>
                  </a:lnTo>
                  <a:lnTo>
                    <a:pt x="0" y="4526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915694" cy="46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610218" y="4147150"/>
            <a:ext cx="2475404" cy="1992700"/>
          </a:xfrm>
          <a:custGeom>
            <a:avLst/>
            <a:gdLst/>
            <a:ahLst/>
            <a:cxnLst/>
            <a:rect l="l" t="t" r="r" b="b"/>
            <a:pathLst>
              <a:path w="2475404" h="1992700">
                <a:moveTo>
                  <a:pt x="0" y="0"/>
                </a:moveTo>
                <a:lnTo>
                  <a:pt x="2475404" y="0"/>
                </a:lnTo>
                <a:lnTo>
                  <a:pt x="2475404" y="1992700"/>
                </a:lnTo>
                <a:lnTo>
                  <a:pt x="0" y="199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41693" y="4469301"/>
            <a:ext cx="1013604" cy="1197759"/>
          </a:xfrm>
          <a:custGeom>
            <a:avLst/>
            <a:gdLst/>
            <a:ahLst/>
            <a:cxnLst/>
            <a:rect l="l" t="t" r="r" b="b"/>
            <a:pathLst>
              <a:path w="1013604" h="1197759">
                <a:moveTo>
                  <a:pt x="0" y="0"/>
                </a:moveTo>
                <a:lnTo>
                  <a:pt x="1013604" y="0"/>
                </a:lnTo>
                <a:lnTo>
                  <a:pt x="1013604" y="1197759"/>
                </a:lnTo>
                <a:lnTo>
                  <a:pt x="0" y="1197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25568" y="1864451"/>
            <a:ext cx="693628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44294"/>
                </a:solidFill>
                <a:latin typeface="Now"/>
              </a:rPr>
              <a:t>Realizar las pruebas funcionales y estructurales del sistema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66135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 dirty="0">
                <a:solidFill>
                  <a:srgbClr val="344294"/>
                </a:solidFill>
                <a:latin typeface="Berthold Block"/>
              </a:rPr>
              <a:t>ACTIVIDAD 6: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0357" y="933450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 dirty="0">
                <a:solidFill>
                  <a:srgbClr val="FFFFFF"/>
                </a:solidFill>
                <a:latin typeface="Berthold Block"/>
              </a:rPr>
              <a:t>ACTIVIDAD 7: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883243" y="9715500"/>
            <a:ext cx="4404757" cy="571500"/>
            <a:chOff x="0" y="0"/>
            <a:chExt cx="1160101" cy="1505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0101" cy="150519"/>
            </a:xfrm>
            <a:custGeom>
              <a:avLst/>
              <a:gdLst/>
              <a:ahLst/>
              <a:cxnLst/>
              <a:rect l="l" t="t" r="r" b="b"/>
              <a:pathLst>
                <a:path w="1160101" h="150519">
                  <a:moveTo>
                    <a:pt x="0" y="0"/>
                  </a:moveTo>
                  <a:lnTo>
                    <a:pt x="1160101" y="0"/>
                  </a:lnTo>
                  <a:lnTo>
                    <a:pt x="1160101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160101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2C2F6F"/>
                </a:solidFill>
                <a:latin typeface="DM Sans Bold"/>
              </a:rPr>
              <a:t>TSU. Christian Quijada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8CD8793-0101-4D0F-B3A5-DF358274C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6" y="3414225"/>
            <a:ext cx="8010504" cy="5433877"/>
          </a:xfrm>
          <a:prstGeom prst="rect">
            <a:avLst/>
          </a:prstGeom>
        </p:spPr>
      </p:pic>
      <p:grpSp>
        <p:nvGrpSpPr>
          <p:cNvPr id="25" name="Group 2">
            <a:extLst>
              <a:ext uri="{FF2B5EF4-FFF2-40B4-BE49-F238E27FC236}">
                <a16:creationId xmlns:a16="http://schemas.microsoft.com/office/drawing/2014/main" id="{2E5A70C1-AD8A-4E4C-8531-073095CE73DD}"/>
              </a:ext>
            </a:extLst>
          </p:cNvPr>
          <p:cNvGrpSpPr/>
          <p:nvPr/>
        </p:nvGrpSpPr>
        <p:grpSpPr>
          <a:xfrm>
            <a:off x="0" y="-164783"/>
            <a:ext cx="3593010" cy="729318"/>
            <a:chOff x="0" y="0"/>
            <a:chExt cx="946307" cy="192084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8205AE40-453C-4AD8-9A29-D8270405D7EF}"/>
                </a:ext>
              </a:extLst>
            </p:cNvPr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8C0458D3-0A41-4F01-AEEA-1D56F0927B76}"/>
                </a:ext>
              </a:extLst>
            </p:cNvPr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8" name="TextBox 33">
            <a:extLst>
              <a:ext uri="{FF2B5EF4-FFF2-40B4-BE49-F238E27FC236}">
                <a16:creationId xmlns:a16="http://schemas.microsoft.com/office/drawing/2014/main" id="{C8814C34-F490-4E51-A819-36F1A85CDD7A}"/>
              </a:ext>
            </a:extLst>
          </p:cNvPr>
          <p:cNvSpPr txBox="1"/>
          <p:nvPr/>
        </p:nvSpPr>
        <p:spPr>
          <a:xfrm>
            <a:off x="199637" y="-70958"/>
            <a:ext cx="3522343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1654894"/>
            <a:chOff x="0" y="0"/>
            <a:chExt cx="2408296" cy="306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3069602"/>
            </a:xfrm>
            <a:custGeom>
              <a:avLst/>
              <a:gdLst/>
              <a:ahLst/>
              <a:cxnLst/>
              <a:rect l="l" t="t" r="r" b="b"/>
              <a:pathLst>
                <a:path w="2408296" h="3069602">
                  <a:moveTo>
                    <a:pt x="0" y="0"/>
                  </a:moveTo>
                  <a:lnTo>
                    <a:pt x="2408296" y="0"/>
                  </a:lnTo>
                  <a:lnTo>
                    <a:pt x="2408296" y="3069602"/>
                  </a:lnTo>
                  <a:lnTo>
                    <a:pt x="0" y="3069602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310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47" y="3574967"/>
            <a:ext cx="3920230" cy="2343086"/>
            <a:chOff x="0" y="0"/>
            <a:chExt cx="1032489" cy="6171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2489" cy="617109"/>
            </a:xfrm>
            <a:custGeom>
              <a:avLst/>
              <a:gdLst/>
              <a:ahLst/>
              <a:cxnLst/>
              <a:rect l="l" t="t" r="r" b="b"/>
              <a:pathLst>
                <a:path w="1032489" h="617109">
                  <a:moveTo>
                    <a:pt x="90844" y="0"/>
                  </a:moveTo>
                  <a:lnTo>
                    <a:pt x="941645" y="0"/>
                  </a:lnTo>
                  <a:cubicBezTo>
                    <a:pt x="965738" y="0"/>
                    <a:pt x="988844" y="9571"/>
                    <a:pt x="1005881" y="26608"/>
                  </a:cubicBezTo>
                  <a:cubicBezTo>
                    <a:pt x="1022918" y="43644"/>
                    <a:pt x="1032489" y="66750"/>
                    <a:pt x="1032489" y="90844"/>
                  </a:cubicBezTo>
                  <a:lnTo>
                    <a:pt x="1032489" y="526265"/>
                  </a:lnTo>
                  <a:cubicBezTo>
                    <a:pt x="1032489" y="550359"/>
                    <a:pt x="1022918" y="573465"/>
                    <a:pt x="1005881" y="590502"/>
                  </a:cubicBezTo>
                  <a:cubicBezTo>
                    <a:pt x="988844" y="607538"/>
                    <a:pt x="965738" y="617109"/>
                    <a:pt x="941645" y="617109"/>
                  </a:cubicBezTo>
                  <a:lnTo>
                    <a:pt x="90844" y="617109"/>
                  </a:lnTo>
                  <a:cubicBezTo>
                    <a:pt x="40672" y="617109"/>
                    <a:pt x="0" y="576437"/>
                    <a:pt x="0" y="526265"/>
                  </a:cubicBezTo>
                  <a:lnTo>
                    <a:pt x="0" y="90844"/>
                  </a:lnTo>
                  <a:cubicBezTo>
                    <a:pt x="0" y="66750"/>
                    <a:pt x="9571" y="43644"/>
                    <a:pt x="26608" y="26608"/>
                  </a:cubicBezTo>
                  <a:cubicBezTo>
                    <a:pt x="43644" y="9571"/>
                    <a:pt x="66750" y="0"/>
                    <a:pt x="908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32489" cy="626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610105" y="6070454"/>
            <a:ext cx="3388570" cy="4216546"/>
          </a:xfrm>
          <a:custGeom>
            <a:avLst/>
            <a:gdLst/>
            <a:ahLst/>
            <a:cxnLst/>
            <a:rect l="l" t="t" r="r" b="b"/>
            <a:pathLst>
              <a:path w="3388570" h="4216546">
                <a:moveTo>
                  <a:pt x="3388570" y="0"/>
                </a:moveTo>
                <a:lnTo>
                  <a:pt x="0" y="0"/>
                </a:lnTo>
                <a:lnTo>
                  <a:pt x="0" y="4216546"/>
                </a:lnTo>
                <a:lnTo>
                  <a:pt x="3388570" y="4216546"/>
                </a:lnTo>
                <a:lnTo>
                  <a:pt x="3388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883243" y="9715500"/>
            <a:ext cx="4404757" cy="571500"/>
            <a:chOff x="0" y="0"/>
            <a:chExt cx="1160101" cy="1505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0101" cy="150519"/>
            </a:xfrm>
            <a:custGeom>
              <a:avLst/>
              <a:gdLst/>
              <a:ahLst/>
              <a:cxnLst/>
              <a:rect l="l" t="t" r="r" b="b"/>
              <a:pathLst>
                <a:path w="1160101" h="150519">
                  <a:moveTo>
                    <a:pt x="0" y="0"/>
                  </a:moveTo>
                  <a:lnTo>
                    <a:pt x="1160101" y="0"/>
                  </a:lnTo>
                  <a:lnTo>
                    <a:pt x="1160101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160101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3593010" cy="729318"/>
            <a:chOff x="0" y="0"/>
            <a:chExt cx="946307" cy="1920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58947" y="3456966"/>
            <a:ext cx="3767608" cy="2370481"/>
          </a:xfrm>
          <a:prstGeom prst="roundRect">
            <a:avLst/>
          </a:prstGeom>
          <a:blipFill>
            <a:blip r:embed="rId4"/>
            <a:stretch>
              <a:fillRect l="-1194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00175" y="6740468"/>
            <a:ext cx="3416444" cy="2587853"/>
            <a:chOff x="0" y="0"/>
            <a:chExt cx="899804" cy="6815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9804" cy="681574"/>
            </a:xfrm>
            <a:custGeom>
              <a:avLst/>
              <a:gdLst/>
              <a:ahLst/>
              <a:cxnLst/>
              <a:rect l="l" t="t" r="r" b="b"/>
              <a:pathLst>
                <a:path w="899804" h="681574">
                  <a:moveTo>
                    <a:pt x="104239" y="0"/>
                  </a:moveTo>
                  <a:lnTo>
                    <a:pt x="795565" y="0"/>
                  </a:lnTo>
                  <a:cubicBezTo>
                    <a:pt x="823211" y="0"/>
                    <a:pt x="849724" y="10982"/>
                    <a:pt x="869273" y="30531"/>
                  </a:cubicBezTo>
                  <a:cubicBezTo>
                    <a:pt x="888822" y="50080"/>
                    <a:pt x="899804" y="76593"/>
                    <a:pt x="899804" y="104239"/>
                  </a:cubicBezTo>
                  <a:lnTo>
                    <a:pt x="899804" y="577335"/>
                  </a:lnTo>
                  <a:cubicBezTo>
                    <a:pt x="899804" y="604981"/>
                    <a:pt x="888822" y="631495"/>
                    <a:pt x="869273" y="651043"/>
                  </a:cubicBezTo>
                  <a:cubicBezTo>
                    <a:pt x="849724" y="670592"/>
                    <a:pt x="823211" y="681574"/>
                    <a:pt x="795565" y="681574"/>
                  </a:cubicBezTo>
                  <a:lnTo>
                    <a:pt x="104239" y="681574"/>
                  </a:lnTo>
                  <a:cubicBezTo>
                    <a:pt x="76593" y="681574"/>
                    <a:pt x="50080" y="670592"/>
                    <a:pt x="30531" y="651043"/>
                  </a:cubicBezTo>
                  <a:cubicBezTo>
                    <a:pt x="10982" y="631495"/>
                    <a:pt x="0" y="604981"/>
                    <a:pt x="0" y="577335"/>
                  </a:cubicBezTo>
                  <a:lnTo>
                    <a:pt x="0" y="104239"/>
                  </a:lnTo>
                  <a:cubicBezTo>
                    <a:pt x="0" y="76593"/>
                    <a:pt x="10982" y="50080"/>
                    <a:pt x="30531" y="30531"/>
                  </a:cubicBezTo>
                  <a:cubicBezTo>
                    <a:pt x="50080" y="10982"/>
                    <a:pt x="76593" y="0"/>
                    <a:pt x="1042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99804" cy="691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746392" y="6600761"/>
            <a:ext cx="3416444" cy="256233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Christian Quijada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44964602-158A-485B-8BFE-D87BFE7F2C30}"/>
              </a:ext>
            </a:extLst>
          </p:cNvPr>
          <p:cNvGrpSpPr/>
          <p:nvPr/>
        </p:nvGrpSpPr>
        <p:grpSpPr>
          <a:xfrm>
            <a:off x="10018234" y="827709"/>
            <a:ext cx="7333150" cy="1969866"/>
            <a:chOff x="10018234" y="827709"/>
            <a:chExt cx="7333150" cy="1969866"/>
          </a:xfrm>
        </p:grpSpPr>
        <p:sp>
          <p:nvSpPr>
            <p:cNvPr id="15" name="AutoShape 15"/>
            <p:cNvSpPr/>
            <p:nvPr/>
          </p:nvSpPr>
          <p:spPr>
            <a:xfrm flipV="1">
              <a:off x="10075384" y="1854952"/>
              <a:ext cx="0" cy="942623"/>
            </a:xfrm>
            <a:prstGeom prst="line">
              <a:avLst/>
            </a:prstGeom>
            <a:ln w="114300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415102" y="1826025"/>
              <a:ext cx="6936282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344294"/>
                  </a:solidFill>
                  <a:latin typeface="Now"/>
                </a:rPr>
                <a:t>Realizar</a:t>
              </a:r>
              <a:r>
                <a:rPr lang="en-US" sz="3200" dirty="0">
                  <a:solidFill>
                    <a:srgbClr val="344294"/>
                  </a:solidFill>
                  <a:latin typeface="Now"/>
                </a:rPr>
                <a:t> y </a:t>
              </a:r>
              <a:r>
                <a:rPr lang="en-US" sz="3200" dirty="0" err="1">
                  <a:solidFill>
                    <a:srgbClr val="344294"/>
                  </a:solidFill>
                  <a:latin typeface="Now"/>
                </a:rPr>
                <a:t>llevar</a:t>
              </a:r>
              <a:r>
                <a:rPr lang="en-US" sz="3200" dirty="0">
                  <a:solidFill>
                    <a:srgbClr val="344294"/>
                  </a:solidFill>
                  <a:latin typeface="Now"/>
                </a:rPr>
                <a:t> a </a:t>
              </a:r>
              <a:r>
                <a:rPr lang="en-US" sz="3200" dirty="0" err="1">
                  <a:solidFill>
                    <a:srgbClr val="344294"/>
                  </a:solidFill>
                  <a:latin typeface="Now"/>
                </a:rPr>
                <a:t>cabo</a:t>
              </a:r>
              <a:r>
                <a:rPr lang="en-US" sz="3200" dirty="0">
                  <a:solidFill>
                    <a:srgbClr val="344294"/>
                  </a:solidFill>
                  <a:latin typeface="Now"/>
                </a:rPr>
                <a:t> plan de </a:t>
              </a:r>
              <a:r>
                <a:rPr lang="en-US" sz="3200" dirty="0" err="1">
                  <a:solidFill>
                    <a:srgbClr val="344294"/>
                  </a:solidFill>
                  <a:latin typeface="Now"/>
                </a:rPr>
                <a:t>optimización</a:t>
              </a:r>
              <a:r>
                <a:rPr lang="en-US" sz="3200" dirty="0">
                  <a:solidFill>
                    <a:srgbClr val="344294"/>
                  </a:solidFill>
                  <a:latin typeface="Now"/>
                </a:rPr>
                <a:t> de </a:t>
              </a:r>
              <a:r>
                <a:rPr lang="en-US" sz="3200" dirty="0" err="1">
                  <a:solidFill>
                    <a:srgbClr val="344294"/>
                  </a:solidFill>
                  <a:latin typeface="Now"/>
                </a:rPr>
                <a:t>errores</a:t>
              </a:r>
              <a:endParaRPr lang="en-US" sz="3200" dirty="0">
                <a:solidFill>
                  <a:srgbClr val="344294"/>
                </a:solidFill>
                <a:latin typeface="Now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018234" y="827709"/>
              <a:ext cx="3717692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 dirty="0">
                  <a:solidFill>
                    <a:srgbClr val="344294"/>
                  </a:solidFill>
                  <a:latin typeface="Berthold Block"/>
                </a:rPr>
                <a:t>ACTIVIDAD 9: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47201B8-B920-4B34-A41E-CBE1C9DF2FF2}"/>
              </a:ext>
            </a:extLst>
          </p:cNvPr>
          <p:cNvGrpSpPr/>
          <p:nvPr/>
        </p:nvGrpSpPr>
        <p:grpSpPr>
          <a:xfrm>
            <a:off x="1028700" y="933450"/>
            <a:ext cx="7339616" cy="1984330"/>
            <a:chOff x="1028700" y="933450"/>
            <a:chExt cx="7339616" cy="1984330"/>
          </a:xfrm>
        </p:grpSpPr>
        <p:sp>
          <p:nvSpPr>
            <p:cNvPr id="16" name="AutoShape 16"/>
            <p:cNvSpPr/>
            <p:nvPr/>
          </p:nvSpPr>
          <p:spPr>
            <a:xfrm flipV="1">
              <a:off x="1085850" y="1946230"/>
              <a:ext cx="0" cy="942623"/>
            </a:xfrm>
            <a:prstGeom prst="line">
              <a:avLst/>
            </a:prstGeom>
            <a:ln w="114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1432034" y="1946230"/>
              <a:ext cx="6936282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ow"/>
                </a:rPr>
                <a:t> Realizar auditorías del sistema de información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28700" y="933450"/>
              <a:ext cx="3717692" cy="85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105" dirty="0">
                  <a:solidFill>
                    <a:srgbClr val="FFFFFF"/>
                  </a:solidFill>
                  <a:latin typeface="Berthold Block"/>
                </a:rPr>
                <a:t>ACTIVIDAD 8: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99637" y="112357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344294"/>
                </a:solidFill>
                <a:latin typeface="Berthold Block"/>
              </a:rPr>
              <a:t>OBJETIVO ESPECIFÍCO 4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64A3E4F-986F-4FCC-A63A-4A7161F29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157" y="2976751"/>
            <a:ext cx="8295537" cy="655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538320" y="1946230"/>
            <a:ext cx="0" cy="74295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884505" y="1946230"/>
            <a:ext cx="6936282" cy="97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44294"/>
                </a:solidFill>
                <a:latin typeface="Now"/>
              </a:rPr>
              <a:t>Realizar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el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plan de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implementación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del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sistema</a:t>
            </a:r>
            <a:endParaRPr lang="en-US" sz="3200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81170" y="933450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10: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C5D7F13-9444-4B4C-B783-F7362C1FFE18}"/>
              </a:ext>
            </a:extLst>
          </p:cNvPr>
          <p:cNvGrpSpPr/>
          <p:nvPr/>
        </p:nvGrpSpPr>
        <p:grpSpPr>
          <a:xfrm>
            <a:off x="4347469" y="1264329"/>
            <a:ext cx="12300605" cy="8530348"/>
            <a:chOff x="6405445" y="1515281"/>
            <a:chExt cx="8823339" cy="5863671"/>
          </a:xfrm>
        </p:grpSpPr>
        <p:sp>
          <p:nvSpPr>
            <p:cNvPr id="6" name="AutoShape 6"/>
            <p:cNvSpPr/>
            <p:nvPr/>
          </p:nvSpPr>
          <p:spPr>
            <a:xfrm flipH="1">
              <a:off x="8941085" y="3796174"/>
              <a:ext cx="2956395" cy="1273681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 flipV="1">
              <a:off x="9166971" y="3630345"/>
              <a:ext cx="2749100" cy="1748900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9935163" y="5896125"/>
              <a:ext cx="1063438" cy="106343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flipH="1" flipV="1">
              <a:off x="10407240" y="2848262"/>
              <a:ext cx="11166" cy="3258232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9711357" y="3747831"/>
              <a:ext cx="1388160" cy="138816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  <p:txBody>
              <a:bodyPr/>
              <a:lstStyle/>
              <a:p>
                <a:endParaRPr lang="es-AR" dirty="0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9902987" y="1896176"/>
              <a:ext cx="1063438" cy="106343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1509281" y="2904356"/>
              <a:ext cx="1063438" cy="10634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11831018" y="3186623"/>
              <a:ext cx="469167" cy="472604"/>
            </a:xfrm>
            <a:custGeom>
              <a:avLst/>
              <a:gdLst/>
              <a:ahLst/>
              <a:cxnLst/>
              <a:rect l="l" t="t" r="r" b="b"/>
              <a:pathLst>
                <a:path w="469167" h="472604">
                  <a:moveTo>
                    <a:pt x="0" y="0"/>
                  </a:moveTo>
                  <a:lnTo>
                    <a:pt x="469167" y="0"/>
                  </a:lnTo>
                  <a:lnTo>
                    <a:pt x="469167" y="472605"/>
                  </a:lnTo>
                  <a:lnTo>
                    <a:pt x="0" y="472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11509281" y="4916027"/>
              <a:ext cx="1063438" cy="1063438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10176346" y="6168660"/>
              <a:ext cx="518369" cy="518369"/>
            </a:xfrm>
            <a:custGeom>
              <a:avLst/>
              <a:gdLst/>
              <a:ahLst/>
              <a:cxnLst/>
              <a:rect l="l" t="t" r="r" b="b"/>
              <a:pathLst>
                <a:path w="518369" h="518369">
                  <a:moveTo>
                    <a:pt x="0" y="0"/>
                  </a:moveTo>
                  <a:lnTo>
                    <a:pt x="518369" y="0"/>
                  </a:lnTo>
                  <a:lnTo>
                    <a:pt x="518369" y="518369"/>
                  </a:lnTo>
                  <a:lnTo>
                    <a:pt x="0" y="51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8133569" y="4916027"/>
              <a:ext cx="1063438" cy="1063438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8103533" y="2930156"/>
              <a:ext cx="1063438" cy="1063438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9" name="Freeform 29"/>
            <p:cNvSpPr/>
            <p:nvPr/>
          </p:nvSpPr>
          <p:spPr>
            <a:xfrm>
              <a:off x="10286789" y="2121234"/>
              <a:ext cx="360187" cy="613322"/>
            </a:xfrm>
            <a:custGeom>
              <a:avLst/>
              <a:gdLst/>
              <a:ahLst/>
              <a:cxnLst/>
              <a:rect l="l" t="t" r="r" b="b"/>
              <a:pathLst>
                <a:path w="360187" h="613322">
                  <a:moveTo>
                    <a:pt x="0" y="0"/>
                  </a:moveTo>
                  <a:lnTo>
                    <a:pt x="360187" y="0"/>
                  </a:lnTo>
                  <a:lnTo>
                    <a:pt x="360187" y="613322"/>
                  </a:lnTo>
                  <a:lnTo>
                    <a:pt x="0" y="613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344224" y="3186623"/>
              <a:ext cx="582057" cy="546075"/>
            </a:xfrm>
            <a:custGeom>
              <a:avLst/>
              <a:gdLst/>
              <a:ahLst/>
              <a:cxnLst/>
              <a:rect l="l" t="t" r="r" b="b"/>
              <a:pathLst>
                <a:path w="582057" h="546075">
                  <a:moveTo>
                    <a:pt x="0" y="0"/>
                  </a:moveTo>
                  <a:lnTo>
                    <a:pt x="582057" y="0"/>
                  </a:lnTo>
                  <a:lnTo>
                    <a:pt x="582057" y="546075"/>
                  </a:lnTo>
                  <a:lnTo>
                    <a:pt x="0" y="54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743560" y="5234936"/>
              <a:ext cx="556625" cy="470707"/>
            </a:xfrm>
            <a:custGeom>
              <a:avLst/>
              <a:gdLst/>
              <a:ahLst/>
              <a:cxnLst/>
              <a:rect l="l" t="t" r="r" b="b"/>
              <a:pathLst>
                <a:path w="556625" h="470707">
                  <a:moveTo>
                    <a:pt x="0" y="0"/>
                  </a:moveTo>
                  <a:lnTo>
                    <a:pt x="556625" y="0"/>
                  </a:lnTo>
                  <a:lnTo>
                    <a:pt x="556625" y="470708"/>
                  </a:lnTo>
                  <a:lnTo>
                    <a:pt x="0" y="47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460" b="-48034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8380205" y="5197252"/>
              <a:ext cx="546075" cy="546075"/>
            </a:xfrm>
            <a:custGeom>
              <a:avLst/>
              <a:gdLst/>
              <a:ahLst/>
              <a:cxnLst/>
              <a:rect l="l" t="t" r="r" b="b"/>
              <a:pathLst>
                <a:path w="546075" h="546075">
                  <a:moveTo>
                    <a:pt x="0" y="0"/>
                  </a:moveTo>
                  <a:lnTo>
                    <a:pt x="546076" y="0"/>
                  </a:lnTo>
                  <a:lnTo>
                    <a:pt x="546076" y="546075"/>
                  </a:lnTo>
                  <a:lnTo>
                    <a:pt x="0" y="54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9649972" y="4391700"/>
              <a:ext cx="1859309" cy="290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204"/>
                </a:lnSpc>
                <a:spcBef>
                  <a:spcPct val="0"/>
                </a:spcBef>
              </a:pPr>
              <a:r>
                <a:rPr lang="en-US" sz="3600" spc="48" dirty="0">
                  <a:solidFill>
                    <a:srgbClr val="344294"/>
                  </a:solidFill>
                  <a:latin typeface="Berthold Block"/>
                </a:rPr>
                <a:t>ACTIVIDADES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898853" y="3227574"/>
              <a:ext cx="2329931" cy="458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344294"/>
                  </a:solidFill>
                  <a:latin typeface="Now"/>
                </a:rPr>
                <a:t>Empaquetado</a:t>
              </a:r>
              <a:r>
                <a:rPr lang="en-US" sz="2193" dirty="0">
                  <a:solidFill>
                    <a:srgbClr val="344294"/>
                  </a:solidFill>
                  <a:latin typeface="Now"/>
                </a:rPr>
                <a:t> de los software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806998" y="5248092"/>
              <a:ext cx="2256597" cy="458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Compatibilidad</a:t>
              </a:r>
              <a:r>
                <a:rPr lang="en-US" sz="2193" dirty="0">
                  <a:solidFill>
                    <a:srgbClr val="344294"/>
                  </a:solidFill>
                  <a:latin typeface="Now"/>
                </a:rPr>
                <a:t> de los </a:t>
              </a: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equipos</a:t>
              </a:r>
              <a:endParaRPr lang="en-US" sz="2193" dirty="0">
                <a:solidFill>
                  <a:srgbClr val="344294"/>
                </a:solidFill>
                <a:latin typeface="Now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42711" y="7044653"/>
              <a:ext cx="1711778" cy="334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Instalar</a:t>
              </a:r>
              <a:r>
                <a:rPr lang="en-US" sz="2193" dirty="0">
                  <a:solidFill>
                    <a:srgbClr val="344294"/>
                  </a:solidFill>
                  <a:latin typeface="Now"/>
                </a:rPr>
                <a:t>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782080" y="6026652"/>
              <a:ext cx="2288398" cy="234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344294"/>
                  </a:solidFill>
                  <a:latin typeface="Now"/>
                </a:rPr>
                <a:t>Formar</a:t>
              </a:r>
              <a:r>
                <a:rPr lang="en-US" sz="2400" dirty="0">
                  <a:solidFill>
                    <a:srgbClr val="344294"/>
                  </a:solidFill>
                  <a:latin typeface="Now"/>
                </a:rPr>
                <a:t> al </a:t>
              </a:r>
              <a:r>
                <a:rPr lang="en-US" sz="2400" dirty="0" err="1">
                  <a:solidFill>
                    <a:srgbClr val="344294"/>
                  </a:solidFill>
                  <a:latin typeface="Now"/>
                </a:rPr>
                <a:t>usuario</a:t>
              </a:r>
              <a:endParaRPr lang="en-US" sz="2400" dirty="0">
                <a:solidFill>
                  <a:srgbClr val="344294"/>
                </a:solidFill>
                <a:latin typeface="Now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405445" y="3200842"/>
              <a:ext cx="1717933" cy="4634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Formar</a:t>
              </a:r>
              <a:r>
                <a:rPr lang="en-US" sz="2193" dirty="0">
                  <a:solidFill>
                    <a:srgbClr val="344294"/>
                  </a:solidFill>
                  <a:latin typeface="Now"/>
                </a:rPr>
                <a:t> personal </a:t>
              </a:r>
              <a:r>
                <a:rPr lang="en-US" sz="2400" dirty="0" err="1">
                  <a:solidFill>
                    <a:srgbClr val="344294"/>
                  </a:solidFill>
                  <a:latin typeface="Now"/>
                </a:rPr>
                <a:t>tecnico</a:t>
              </a:r>
              <a:endParaRPr lang="en-US" sz="2193" dirty="0">
                <a:solidFill>
                  <a:srgbClr val="344294"/>
                </a:solidFill>
                <a:latin typeface="Now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8866738" y="1515281"/>
              <a:ext cx="3339378" cy="68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81"/>
                </a:lnSpc>
                <a:spcBef>
                  <a:spcPct val="0"/>
                </a:spcBef>
              </a:pP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Preparar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el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entorno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de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procesos</a:t>
              </a:r>
              <a:endParaRPr lang="en-US" sz="2234" dirty="0">
                <a:solidFill>
                  <a:srgbClr val="344294"/>
                </a:solidFill>
                <a:latin typeface="Now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1E5D0578-8A6F-41EB-92A4-C43DE50864D4}"/>
              </a:ext>
            </a:extLst>
          </p:cNvPr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D83DA91B-4291-45D9-B208-058E4F002578}"/>
                </a:ext>
              </a:extLst>
            </p:cNvPr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E2D99409-937F-4556-BB67-51186BBE95A9}"/>
                </a:ext>
              </a:extLst>
            </p:cNvPr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49" name="TextBox 33">
            <a:extLst>
              <a:ext uri="{FF2B5EF4-FFF2-40B4-BE49-F238E27FC236}">
                <a16:creationId xmlns:a16="http://schemas.microsoft.com/office/drawing/2014/main" id="{D8FC3150-2489-44D4-BF11-8B784BA5E89E}"/>
              </a:ext>
            </a:extLst>
          </p:cNvPr>
          <p:cNvSpPr txBox="1"/>
          <p:nvPr/>
        </p:nvSpPr>
        <p:spPr>
          <a:xfrm>
            <a:off x="199637" y="112357"/>
            <a:ext cx="3522343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</p:spTree>
    <p:extLst>
      <p:ext uri="{BB962C8B-B14F-4D97-AF65-F5344CB8AC3E}">
        <p14:creationId xmlns:p14="http://schemas.microsoft.com/office/powerpoint/2010/main" val="27030355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1538320" y="1946230"/>
            <a:ext cx="0" cy="74295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0307697" y="2171243"/>
            <a:ext cx="0" cy="74295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884505" y="1946230"/>
            <a:ext cx="6936282" cy="97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44294"/>
                </a:solidFill>
                <a:latin typeface="Now"/>
              </a:rPr>
              <a:t>Realizar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el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plan de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implementación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del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sistema</a:t>
            </a:r>
            <a:endParaRPr lang="en-US" sz="3200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81170" y="933450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10: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653881" y="2171243"/>
            <a:ext cx="6936282" cy="97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s-MX" sz="3200" dirty="0">
                <a:solidFill>
                  <a:srgbClr val="344294"/>
                </a:solidFill>
                <a:latin typeface="Now"/>
              </a:rPr>
              <a:t>Instalar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el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sistema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de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información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en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la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empresa</a:t>
            </a:r>
            <a:endParaRPr lang="en-US" sz="3200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250547" y="1158463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11: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83A6AAC-8F1B-435B-BA33-5FF1F8105180}"/>
              </a:ext>
            </a:extLst>
          </p:cNvPr>
          <p:cNvGrpSpPr/>
          <p:nvPr/>
        </p:nvGrpSpPr>
        <p:grpSpPr>
          <a:xfrm>
            <a:off x="1121513" y="3323784"/>
            <a:ext cx="8735152" cy="6006023"/>
            <a:chOff x="1121513" y="3323784"/>
            <a:chExt cx="8735152" cy="6006023"/>
          </a:xfrm>
        </p:grpSpPr>
        <p:sp>
          <p:nvSpPr>
            <p:cNvPr id="6" name="AutoShape 6"/>
            <p:cNvSpPr/>
            <p:nvPr/>
          </p:nvSpPr>
          <p:spPr>
            <a:xfrm flipH="1">
              <a:off x="3496094" y="5832119"/>
              <a:ext cx="2956395" cy="1273681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 flipV="1">
              <a:off x="3721980" y="5666290"/>
              <a:ext cx="2749100" cy="1748900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4490172" y="7932070"/>
              <a:ext cx="1063438" cy="106343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flipH="1" flipV="1">
              <a:off x="4962249" y="4884207"/>
              <a:ext cx="11166" cy="3258232"/>
            </a:xfrm>
            <a:prstGeom prst="line">
              <a:avLst/>
            </a:prstGeom>
            <a:ln w="28575" cap="flat">
              <a:solidFill>
                <a:srgbClr val="34429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4266366" y="5783776"/>
              <a:ext cx="1388160" cy="138816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4457996" y="3932121"/>
              <a:ext cx="1063438" cy="106343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6064290" y="4940301"/>
              <a:ext cx="1063438" cy="1063438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6386027" y="5222568"/>
              <a:ext cx="469167" cy="472604"/>
            </a:xfrm>
            <a:custGeom>
              <a:avLst/>
              <a:gdLst/>
              <a:ahLst/>
              <a:cxnLst/>
              <a:rect l="l" t="t" r="r" b="b"/>
              <a:pathLst>
                <a:path w="469167" h="472604">
                  <a:moveTo>
                    <a:pt x="0" y="0"/>
                  </a:moveTo>
                  <a:lnTo>
                    <a:pt x="469167" y="0"/>
                  </a:lnTo>
                  <a:lnTo>
                    <a:pt x="469167" y="472605"/>
                  </a:lnTo>
                  <a:lnTo>
                    <a:pt x="0" y="472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6064290" y="6951972"/>
              <a:ext cx="1063438" cy="1063438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4731355" y="8204605"/>
              <a:ext cx="518369" cy="518369"/>
            </a:xfrm>
            <a:custGeom>
              <a:avLst/>
              <a:gdLst/>
              <a:ahLst/>
              <a:cxnLst/>
              <a:rect l="l" t="t" r="r" b="b"/>
              <a:pathLst>
                <a:path w="518369" h="518369">
                  <a:moveTo>
                    <a:pt x="0" y="0"/>
                  </a:moveTo>
                  <a:lnTo>
                    <a:pt x="518369" y="0"/>
                  </a:lnTo>
                  <a:lnTo>
                    <a:pt x="518369" y="518369"/>
                  </a:lnTo>
                  <a:lnTo>
                    <a:pt x="0" y="51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2688578" y="6951972"/>
              <a:ext cx="1063438" cy="1063438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2658542" y="4966101"/>
              <a:ext cx="1063438" cy="1063438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44294"/>
              </a:solidFill>
            </p:spPr>
          </p:sp>
        </p:grpSp>
        <p:sp>
          <p:nvSpPr>
            <p:cNvPr id="29" name="Freeform 29"/>
            <p:cNvSpPr/>
            <p:nvPr/>
          </p:nvSpPr>
          <p:spPr>
            <a:xfrm>
              <a:off x="4841798" y="4157179"/>
              <a:ext cx="360187" cy="613322"/>
            </a:xfrm>
            <a:custGeom>
              <a:avLst/>
              <a:gdLst/>
              <a:ahLst/>
              <a:cxnLst/>
              <a:rect l="l" t="t" r="r" b="b"/>
              <a:pathLst>
                <a:path w="360187" h="613322">
                  <a:moveTo>
                    <a:pt x="0" y="0"/>
                  </a:moveTo>
                  <a:lnTo>
                    <a:pt x="360187" y="0"/>
                  </a:lnTo>
                  <a:lnTo>
                    <a:pt x="360187" y="613322"/>
                  </a:lnTo>
                  <a:lnTo>
                    <a:pt x="0" y="613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899233" y="5222568"/>
              <a:ext cx="582057" cy="546075"/>
            </a:xfrm>
            <a:custGeom>
              <a:avLst/>
              <a:gdLst/>
              <a:ahLst/>
              <a:cxnLst/>
              <a:rect l="l" t="t" r="r" b="b"/>
              <a:pathLst>
                <a:path w="582057" h="546075">
                  <a:moveTo>
                    <a:pt x="0" y="0"/>
                  </a:moveTo>
                  <a:lnTo>
                    <a:pt x="582057" y="0"/>
                  </a:lnTo>
                  <a:lnTo>
                    <a:pt x="582057" y="546075"/>
                  </a:lnTo>
                  <a:lnTo>
                    <a:pt x="0" y="54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6298569" y="7270881"/>
              <a:ext cx="556625" cy="470707"/>
            </a:xfrm>
            <a:custGeom>
              <a:avLst/>
              <a:gdLst/>
              <a:ahLst/>
              <a:cxnLst/>
              <a:rect l="l" t="t" r="r" b="b"/>
              <a:pathLst>
                <a:path w="556625" h="470707">
                  <a:moveTo>
                    <a:pt x="0" y="0"/>
                  </a:moveTo>
                  <a:lnTo>
                    <a:pt x="556625" y="0"/>
                  </a:lnTo>
                  <a:lnTo>
                    <a:pt x="556625" y="470708"/>
                  </a:lnTo>
                  <a:lnTo>
                    <a:pt x="0" y="470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460" b="-48034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935214" y="7233197"/>
              <a:ext cx="546075" cy="546075"/>
            </a:xfrm>
            <a:custGeom>
              <a:avLst/>
              <a:gdLst/>
              <a:ahLst/>
              <a:cxnLst/>
              <a:rect l="l" t="t" r="r" b="b"/>
              <a:pathLst>
                <a:path w="546075" h="546075">
                  <a:moveTo>
                    <a:pt x="0" y="0"/>
                  </a:moveTo>
                  <a:lnTo>
                    <a:pt x="546076" y="0"/>
                  </a:lnTo>
                  <a:lnTo>
                    <a:pt x="546076" y="546075"/>
                  </a:lnTo>
                  <a:lnTo>
                    <a:pt x="0" y="54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4243576" y="6262786"/>
              <a:ext cx="1556630" cy="392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04"/>
                </a:lnSpc>
                <a:spcBef>
                  <a:spcPct val="0"/>
                </a:spcBef>
              </a:pPr>
              <a:r>
                <a:rPr lang="en-US" sz="2322" spc="48">
                  <a:solidFill>
                    <a:srgbClr val="344294"/>
                  </a:solidFill>
                  <a:latin typeface="Berthold Block"/>
                </a:rPr>
                <a:t>ACTIVIDADES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526734" y="5115177"/>
              <a:ext cx="2329931" cy="668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>
                  <a:solidFill>
                    <a:srgbClr val="344294"/>
                  </a:solidFill>
                  <a:latin typeface="Now"/>
                </a:rPr>
                <a:t>empaquetado de los software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451578" y="7171936"/>
              <a:ext cx="2256597" cy="668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>
                  <a:solidFill>
                    <a:srgbClr val="344294"/>
                  </a:solidFill>
                  <a:latin typeface="Now"/>
                </a:rPr>
                <a:t>compatibilidad de los equipos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4493002" y="8995508"/>
              <a:ext cx="1711778" cy="334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>
                  <a:solidFill>
                    <a:srgbClr val="344294"/>
                  </a:solidFill>
                  <a:latin typeface="Now"/>
                </a:rPr>
                <a:t>Instalar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52083" y="8015410"/>
              <a:ext cx="1434769" cy="668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Formar</a:t>
              </a:r>
              <a:r>
                <a:rPr lang="en-US" sz="2193" dirty="0">
                  <a:solidFill>
                    <a:srgbClr val="344294"/>
                  </a:solidFill>
                  <a:latin typeface="Now"/>
                </a:rPr>
                <a:t> al </a:t>
              </a:r>
              <a:r>
                <a:rPr lang="en-US" sz="2193" dirty="0" err="1">
                  <a:solidFill>
                    <a:srgbClr val="344294"/>
                  </a:solidFill>
                  <a:latin typeface="Now"/>
                </a:rPr>
                <a:t>usuario</a:t>
              </a:r>
              <a:endParaRPr lang="en-US" sz="2193" dirty="0">
                <a:solidFill>
                  <a:srgbClr val="344294"/>
                </a:solidFill>
                <a:latin typeface="Now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21513" y="4996371"/>
              <a:ext cx="1567064" cy="100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32"/>
                </a:lnSpc>
                <a:spcBef>
                  <a:spcPct val="0"/>
                </a:spcBef>
              </a:pPr>
              <a:r>
                <a:rPr lang="en-US" sz="2193">
                  <a:solidFill>
                    <a:srgbClr val="344294"/>
                  </a:solidFill>
                  <a:latin typeface="Now"/>
                </a:rPr>
                <a:t>Formar personal tecnico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481290" y="3323784"/>
              <a:ext cx="3339378" cy="680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81"/>
                </a:lnSpc>
                <a:spcBef>
                  <a:spcPct val="0"/>
                </a:spcBef>
              </a:pP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Preparar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el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entorno</a:t>
              </a:r>
              <a:r>
                <a:rPr lang="en-US" sz="2234" dirty="0">
                  <a:solidFill>
                    <a:srgbClr val="344294"/>
                  </a:solidFill>
                  <a:latin typeface="Now"/>
                </a:rPr>
                <a:t> de </a:t>
              </a:r>
              <a:r>
                <a:rPr lang="en-US" sz="2234" dirty="0" err="1">
                  <a:solidFill>
                    <a:srgbClr val="344294"/>
                  </a:solidFill>
                  <a:latin typeface="Now"/>
                </a:rPr>
                <a:t>procesos</a:t>
              </a:r>
              <a:endParaRPr lang="en-US" sz="2234" dirty="0">
                <a:solidFill>
                  <a:srgbClr val="344294"/>
                </a:solidFill>
                <a:latin typeface="Now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1E5D0578-8A6F-41EB-92A4-C43DE50864D4}"/>
              </a:ext>
            </a:extLst>
          </p:cNvPr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D83DA91B-4291-45D9-B208-058E4F002578}"/>
                </a:ext>
              </a:extLst>
            </p:cNvPr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E2D99409-937F-4556-BB67-51186BBE95A9}"/>
                </a:ext>
              </a:extLst>
            </p:cNvPr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49" name="TextBox 33">
            <a:extLst>
              <a:ext uri="{FF2B5EF4-FFF2-40B4-BE49-F238E27FC236}">
                <a16:creationId xmlns:a16="http://schemas.microsoft.com/office/drawing/2014/main" id="{D8FC3150-2489-44D4-BF11-8B784BA5E89E}"/>
              </a:ext>
            </a:extLst>
          </p:cNvPr>
          <p:cNvSpPr txBox="1"/>
          <p:nvPr/>
        </p:nvSpPr>
        <p:spPr>
          <a:xfrm>
            <a:off x="199637" y="112357"/>
            <a:ext cx="3522343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680BF603-B157-4751-A571-72FA3651A5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491" y="3743293"/>
            <a:ext cx="3339374" cy="25045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DEB20394-BA72-568C-8BBF-4C603F5725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243">
            <a:off x="14204316" y="4016775"/>
            <a:ext cx="3321369" cy="2491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7977928-9BC7-51D2-4CED-C2B802162C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5586">
            <a:off x="11760643" y="6686380"/>
            <a:ext cx="3648573" cy="27364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329173" y="2687547"/>
            <a:ext cx="0" cy="74295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8602764">
            <a:off x="12299705" y="7626110"/>
            <a:ext cx="13457996" cy="3264379"/>
            <a:chOff x="0" y="0"/>
            <a:chExt cx="17943995" cy="43525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455850" y="3978522"/>
            <a:ext cx="82932" cy="1294622"/>
            <a:chOff x="0" y="0"/>
            <a:chExt cx="21842" cy="3409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42" cy="340971"/>
            </a:xfrm>
            <a:custGeom>
              <a:avLst/>
              <a:gdLst/>
              <a:ahLst/>
              <a:cxnLst/>
              <a:rect l="l" t="t" r="r" b="b"/>
              <a:pathLst>
                <a:path w="21842" h="340971">
                  <a:moveTo>
                    <a:pt x="0" y="0"/>
                  </a:moveTo>
                  <a:lnTo>
                    <a:pt x="21842" y="0"/>
                  </a:lnTo>
                  <a:lnTo>
                    <a:pt x="21842" y="340971"/>
                  </a:lnTo>
                  <a:lnTo>
                    <a:pt x="0" y="340971"/>
                  </a:ln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21842" cy="350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9637" y="112357"/>
            <a:ext cx="3593010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5357" y="2687547"/>
            <a:ext cx="6936282" cy="74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44294"/>
                </a:solidFill>
                <a:latin typeface="Now"/>
              </a:rPr>
              <a:t>Capacitar al personal de la empresa para el correcto uso del sistema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2023" y="1674768"/>
            <a:ext cx="3717692" cy="85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12: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14999" y="2531909"/>
            <a:ext cx="610003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Explicación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general del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sistema</a:t>
            </a:r>
            <a:endParaRPr lang="en-US" sz="2500" spc="12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614999" y="3911847"/>
            <a:ext cx="5827248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12" dirty="0">
                <a:solidFill>
                  <a:srgbClr val="000000"/>
                </a:solidFill>
                <a:latin typeface="Raleway"/>
              </a:rPr>
              <a:t>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pantalla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inicio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sesión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</a:p>
          <a:p>
            <a:pPr>
              <a:lnSpc>
                <a:spcPts val="3500"/>
              </a:lnSpc>
            </a:pPr>
            <a:r>
              <a:rPr lang="en-US" sz="2500" spc="12" dirty="0">
                <a:solidFill>
                  <a:srgbClr val="000000"/>
                </a:solidFill>
                <a:latin typeface="Raleway"/>
              </a:rPr>
              <a:t>-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recuperar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contraseña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>
                <a:solidFill>
                  <a:srgbClr val="000000"/>
                </a:solidFill>
                <a:latin typeface="Raleway"/>
              </a:rPr>
              <a:t>- registrar nuevo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usuario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14999" y="7567454"/>
            <a:ext cx="582724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Niveles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acceso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y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opciones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usuario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14999" y="5988636"/>
            <a:ext cx="582724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Pantalla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principal y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cada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módulo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que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compone</a:t>
            </a:r>
            <a:endParaRPr lang="en-US" sz="2500" spc="12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750603" y="2226677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344294"/>
                </a:solidFill>
                <a:latin typeface="Berthold Block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13176" y="4140453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344294"/>
                </a:solidFill>
                <a:latin typeface="Berthold Block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3176" y="5998167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344294"/>
                </a:solidFill>
                <a:latin typeface="Berthold Block"/>
              </a:rPr>
              <a:t>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50603" y="7615090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344294"/>
                </a:solidFill>
                <a:latin typeface="Berthold Block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467619" y="6055311"/>
            <a:ext cx="71163" cy="812800"/>
            <a:chOff x="0" y="0"/>
            <a:chExt cx="18742" cy="21407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742" cy="214071"/>
            </a:xfrm>
            <a:custGeom>
              <a:avLst/>
              <a:gdLst/>
              <a:ahLst/>
              <a:cxnLst/>
              <a:rect l="l" t="t" r="r" b="b"/>
              <a:pathLst>
                <a:path w="18742" h="214071">
                  <a:moveTo>
                    <a:pt x="0" y="0"/>
                  </a:moveTo>
                  <a:lnTo>
                    <a:pt x="18742" y="0"/>
                  </a:lnTo>
                  <a:lnTo>
                    <a:pt x="18742" y="214071"/>
                  </a:lnTo>
                  <a:lnTo>
                    <a:pt x="0" y="214071"/>
                  </a:ln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18742" cy="22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67619" y="7634129"/>
            <a:ext cx="71163" cy="812800"/>
            <a:chOff x="0" y="0"/>
            <a:chExt cx="18742" cy="21407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8742" cy="214071"/>
            </a:xfrm>
            <a:custGeom>
              <a:avLst/>
              <a:gdLst/>
              <a:ahLst/>
              <a:cxnLst/>
              <a:rect l="l" t="t" r="r" b="b"/>
              <a:pathLst>
                <a:path w="18742" h="214071">
                  <a:moveTo>
                    <a:pt x="0" y="0"/>
                  </a:moveTo>
                  <a:lnTo>
                    <a:pt x="18742" y="0"/>
                  </a:lnTo>
                  <a:lnTo>
                    <a:pt x="18742" y="214071"/>
                  </a:lnTo>
                  <a:lnTo>
                    <a:pt x="0" y="214071"/>
                  </a:ln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18742" cy="22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03200" y="2531909"/>
            <a:ext cx="65278" cy="374650"/>
            <a:chOff x="0" y="0"/>
            <a:chExt cx="17193" cy="9867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193" cy="98673"/>
            </a:xfrm>
            <a:custGeom>
              <a:avLst/>
              <a:gdLst/>
              <a:ahLst/>
              <a:cxnLst/>
              <a:rect l="l" t="t" r="r" b="b"/>
              <a:pathLst>
                <a:path w="17193" h="98673">
                  <a:moveTo>
                    <a:pt x="0" y="0"/>
                  </a:moveTo>
                  <a:lnTo>
                    <a:pt x="17193" y="0"/>
                  </a:lnTo>
                  <a:lnTo>
                    <a:pt x="17193" y="98673"/>
                  </a:lnTo>
                  <a:lnTo>
                    <a:pt x="0" y="98673"/>
                  </a:ln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17193" cy="108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ABA6B60C-F0BC-4F83-D04B-A57199F6F7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29" y="4056471"/>
            <a:ext cx="6439103" cy="4829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2" name="Group 12"/>
          <p:cNvGrpSpPr/>
          <p:nvPr/>
        </p:nvGrpSpPr>
        <p:grpSpPr>
          <a:xfrm rot="-7962162">
            <a:off x="-7502320" y="6814739"/>
            <a:ext cx="13457996" cy="3264379"/>
            <a:chOff x="0" y="0"/>
            <a:chExt cx="17943995" cy="4352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0">
            <a:extLst>
              <a:ext uri="{FF2B5EF4-FFF2-40B4-BE49-F238E27FC236}">
                <a16:creationId xmlns:a16="http://schemas.microsoft.com/office/drawing/2014/main" id="{5643C450-ECB8-4EDD-9236-C659A192F066}"/>
              </a:ext>
            </a:extLst>
          </p:cNvPr>
          <p:cNvGrpSpPr/>
          <p:nvPr/>
        </p:nvGrpSpPr>
        <p:grpSpPr>
          <a:xfrm>
            <a:off x="10323017" y="3264608"/>
            <a:ext cx="5166833" cy="5799161"/>
            <a:chOff x="0" y="0"/>
            <a:chExt cx="1430929" cy="1797191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8DF777C-8ECD-4FD4-AB83-D1F4F5EF5B0A}"/>
                </a:ext>
              </a:extLst>
            </p:cNvPr>
            <p:cNvSpPr/>
            <p:nvPr/>
          </p:nvSpPr>
          <p:spPr>
            <a:xfrm>
              <a:off x="0" y="0"/>
              <a:ext cx="1430929" cy="1797191"/>
            </a:xfrm>
            <a:custGeom>
              <a:avLst/>
              <a:gdLst/>
              <a:ahLst/>
              <a:cxnLst/>
              <a:rect l="l" t="t" r="r" b="b"/>
              <a:pathLst>
                <a:path w="1430929" h="1797191">
                  <a:moveTo>
                    <a:pt x="0" y="0"/>
                  </a:moveTo>
                  <a:lnTo>
                    <a:pt x="1430929" y="0"/>
                  </a:lnTo>
                  <a:lnTo>
                    <a:pt x="1430929" y="1797191"/>
                  </a:lnTo>
                  <a:lnTo>
                    <a:pt x="0" y="1797191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CCA5D23-74E9-4D55-A714-5EF93C314D31}"/>
                </a:ext>
              </a:extLst>
            </p:cNvPr>
            <p:cNvSpPr txBox="1"/>
            <p:nvPr/>
          </p:nvSpPr>
          <p:spPr>
            <a:xfrm>
              <a:off x="0" y="-9525"/>
              <a:ext cx="1430929" cy="180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2033710" y="9715500"/>
            <a:ext cx="6254290" cy="571500"/>
            <a:chOff x="0" y="0"/>
            <a:chExt cx="1647220" cy="150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7220" cy="150519"/>
            </a:xfrm>
            <a:custGeom>
              <a:avLst/>
              <a:gdLst/>
              <a:ahLst/>
              <a:cxnLst/>
              <a:rect l="l" t="t" r="r" b="b"/>
              <a:pathLst>
                <a:path w="1647220" h="150519">
                  <a:moveTo>
                    <a:pt x="0" y="0"/>
                  </a:moveTo>
                  <a:lnTo>
                    <a:pt x="1647220" y="0"/>
                  </a:lnTo>
                  <a:lnTo>
                    <a:pt x="1647220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47220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98145" y="4141701"/>
            <a:ext cx="4974255" cy="37555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7060" y="4711953"/>
            <a:ext cx="3198269" cy="30543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27471" y="4141701"/>
            <a:ext cx="1037859" cy="11405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1569386" y="2638195"/>
            <a:ext cx="0" cy="74295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9976834" y="2638195"/>
            <a:ext cx="6408" cy="403345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915570" y="2638195"/>
            <a:ext cx="6936282" cy="74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44294"/>
                </a:solidFill>
                <a:latin typeface="Now"/>
              </a:rPr>
              <a:t>Realizar un plan de prueba de carga de estrés.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2236" y="1625415"/>
            <a:ext cx="3717692" cy="85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 dirty="0">
                <a:solidFill>
                  <a:srgbClr val="344294"/>
                </a:solidFill>
                <a:latin typeface="Berthold Block"/>
              </a:rPr>
              <a:t>ACTIVIDAD 13: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23018" y="2638195"/>
            <a:ext cx="529825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344294"/>
                </a:solidFill>
                <a:latin typeface="Now"/>
              </a:rPr>
              <a:t>Realizar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pruebas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de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aceptación</a:t>
            </a:r>
            <a:endParaRPr lang="en-US" sz="2499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19684" y="1625415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 dirty="0">
                <a:solidFill>
                  <a:srgbClr val="344294"/>
                </a:solidFill>
                <a:latin typeface="Berthold Block"/>
              </a:rPr>
              <a:t>ACTIVIDAD 14: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9637" y="112357"/>
            <a:ext cx="3593010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D036F93-67D5-B95E-0803-0691C0BFD2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3"/>
          <a:stretch/>
        </p:blipFill>
        <p:spPr>
          <a:xfrm>
            <a:off x="10490640" y="3443400"/>
            <a:ext cx="4831586" cy="5441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736" y="3695359"/>
            <a:ext cx="4490830" cy="5799161"/>
            <a:chOff x="0" y="0"/>
            <a:chExt cx="1391732" cy="1797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732" cy="1797191"/>
            </a:xfrm>
            <a:custGeom>
              <a:avLst/>
              <a:gdLst/>
              <a:ahLst/>
              <a:cxnLst/>
              <a:rect l="l" t="t" r="r" b="b"/>
              <a:pathLst>
                <a:path w="1391732" h="1797191">
                  <a:moveTo>
                    <a:pt x="0" y="0"/>
                  </a:moveTo>
                  <a:lnTo>
                    <a:pt x="1391732" y="0"/>
                  </a:lnTo>
                  <a:lnTo>
                    <a:pt x="1391732" y="1797191"/>
                  </a:lnTo>
                  <a:lnTo>
                    <a:pt x="0" y="1797191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391732" cy="180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2183" y="4080683"/>
            <a:ext cx="4079319" cy="5025210"/>
          </a:xfrm>
          <a:custGeom>
            <a:avLst/>
            <a:gdLst/>
            <a:ahLst/>
            <a:cxnLst/>
            <a:rect l="l" t="t" r="r" b="b"/>
            <a:pathLst>
              <a:path w="3177566" h="4545393">
                <a:moveTo>
                  <a:pt x="0" y="0"/>
                </a:moveTo>
                <a:lnTo>
                  <a:pt x="3177566" y="0"/>
                </a:lnTo>
                <a:lnTo>
                  <a:pt x="3177566" y="4545393"/>
                </a:lnTo>
                <a:lnTo>
                  <a:pt x="0" y="454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1569386" y="2638195"/>
            <a:ext cx="0" cy="371475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18532"/>
            <a:ext cx="3593010" cy="729318"/>
            <a:chOff x="0" y="0"/>
            <a:chExt cx="946307" cy="1920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6307" cy="192084"/>
            </a:xfrm>
            <a:custGeom>
              <a:avLst/>
              <a:gdLst/>
              <a:ahLst/>
              <a:cxnLst/>
              <a:rect l="l" t="t" r="r" b="b"/>
              <a:pathLst>
                <a:path w="946307" h="192084">
                  <a:moveTo>
                    <a:pt x="0" y="0"/>
                  </a:moveTo>
                  <a:lnTo>
                    <a:pt x="946307" y="0"/>
                  </a:lnTo>
                  <a:lnTo>
                    <a:pt x="946307" y="192084"/>
                  </a:lnTo>
                  <a:lnTo>
                    <a:pt x="0" y="192084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946307" cy="20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73198" y="3619131"/>
            <a:ext cx="4617311" cy="5799161"/>
            <a:chOff x="0" y="0"/>
            <a:chExt cx="1430929" cy="17971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0929" cy="1797191"/>
            </a:xfrm>
            <a:custGeom>
              <a:avLst/>
              <a:gdLst/>
              <a:ahLst/>
              <a:cxnLst/>
              <a:rect l="l" t="t" r="r" b="b"/>
              <a:pathLst>
                <a:path w="1430929" h="1797191">
                  <a:moveTo>
                    <a:pt x="0" y="0"/>
                  </a:moveTo>
                  <a:lnTo>
                    <a:pt x="1430929" y="0"/>
                  </a:lnTo>
                  <a:lnTo>
                    <a:pt x="1430929" y="1797191"/>
                  </a:lnTo>
                  <a:lnTo>
                    <a:pt x="0" y="1797191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430929" cy="180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H="1" flipV="1">
            <a:off x="4950243" y="3752509"/>
            <a:ext cx="3729549" cy="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14194487" y="3676281"/>
            <a:ext cx="3729549" cy="0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3491319">
            <a:off x="15882707" y="-1536749"/>
            <a:ext cx="5924780" cy="5386164"/>
          </a:xfrm>
          <a:custGeom>
            <a:avLst/>
            <a:gdLst/>
            <a:ahLst/>
            <a:cxnLst/>
            <a:rect l="l" t="t" r="r" b="b"/>
            <a:pathLst>
              <a:path w="5924780" h="5386164">
                <a:moveTo>
                  <a:pt x="0" y="0"/>
                </a:moveTo>
                <a:lnTo>
                  <a:pt x="5924781" y="0"/>
                </a:lnTo>
                <a:lnTo>
                  <a:pt x="5924781" y="5386164"/>
                </a:lnTo>
                <a:lnTo>
                  <a:pt x="0" y="5386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63192" y="4080683"/>
            <a:ext cx="3837325" cy="4876057"/>
          </a:xfrm>
          <a:custGeom>
            <a:avLst/>
            <a:gdLst/>
            <a:ahLst/>
            <a:cxnLst/>
            <a:rect l="l" t="t" r="r" b="b"/>
            <a:pathLst>
              <a:path w="3837325" h="4876057">
                <a:moveTo>
                  <a:pt x="0" y="0"/>
                </a:moveTo>
                <a:lnTo>
                  <a:pt x="3837324" y="0"/>
                </a:lnTo>
                <a:lnTo>
                  <a:pt x="3837324" y="4876057"/>
                </a:lnTo>
                <a:lnTo>
                  <a:pt x="0" y="4876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100" t="-9312" r="-137873" b="-10666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672497" y="6594939"/>
            <a:ext cx="316442" cy="480233"/>
            <a:chOff x="0" y="0"/>
            <a:chExt cx="83343" cy="1264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343" cy="126481"/>
            </a:xfrm>
            <a:custGeom>
              <a:avLst/>
              <a:gdLst/>
              <a:ahLst/>
              <a:cxnLst/>
              <a:rect l="l" t="t" r="r" b="b"/>
              <a:pathLst>
                <a:path w="83343" h="126481">
                  <a:moveTo>
                    <a:pt x="0" y="0"/>
                  </a:moveTo>
                  <a:lnTo>
                    <a:pt x="83343" y="0"/>
                  </a:lnTo>
                  <a:lnTo>
                    <a:pt x="83343" y="126481"/>
                  </a:lnTo>
                  <a:lnTo>
                    <a:pt x="0" y="1264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83343" cy="13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15570" y="2638195"/>
            <a:ext cx="693628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44294"/>
                </a:solidFill>
                <a:latin typeface="Now"/>
              </a:rPr>
              <a:t>Realizar manual de usuario y manual técnico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2236" y="1625415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 dirty="0">
                <a:solidFill>
                  <a:srgbClr val="344294"/>
                </a:solidFill>
                <a:latin typeface="Berthold Block"/>
              </a:rPr>
              <a:t>ACTIVIDAD 15: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9637" y="112357"/>
            <a:ext cx="3393373" cy="49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3711" y="4400712"/>
            <a:ext cx="2912241" cy="192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344294"/>
                </a:solidFill>
                <a:latin typeface="Now"/>
              </a:rPr>
              <a:t>Sirve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como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apoyo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al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usuario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en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caso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de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cualquier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duda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con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respecto</a:t>
            </a:r>
            <a:r>
              <a:rPr lang="en-US" sz="2499" dirty="0">
                <a:solidFill>
                  <a:srgbClr val="344294"/>
                </a:solidFill>
                <a:latin typeface="Now"/>
              </a:rPr>
              <a:t> al </a:t>
            </a:r>
            <a:r>
              <a:rPr lang="en-US" sz="2499" dirty="0" err="1">
                <a:solidFill>
                  <a:srgbClr val="344294"/>
                </a:solidFill>
                <a:latin typeface="Now"/>
              </a:rPr>
              <a:t>funcionamiento</a:t>
            </a:r>
            <a:endParaRPr lang="en-US" sz="2499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914360" y="4274792"/>
            <a:ext cx="2912241" cy="269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dirty="0" err="1">
                <a:solidFill>
                  <a:srgbClr val="050A30"/>
                </a:solidFill>
                <a:latin typeface="Now"/>
              </a:rPr>
              <a:t>Orientan</a:t>
            </a:r>
            <a:r>
              <a:rPr lang="en-US" sz="2499" dirty="0">
                <a:solidFill>
                  <a:srgbClr val="050A30"/>
                </a:solidFill>
                <a:latin typeface="Now"/>
              </a:rPr>
              <a:t> al personal 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tecnico</a:t>
            </a:r>
            <a:r>
              <a:rPr lang="en-US" sz="2499" dirty="0">
                <a:solidFill>
                  <a:srgbClr val="050A30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en</a:t>
            </a:r>
            <a:r>
              <a:rPr lang="en-US" sz="2499" dirty="0">
                <a:solidFill>
                  <a:srgbClr val="050A30"/>
                </a:solidFill>
                <a:latin typeface="Now"/>
              </a:rPr>
              <a:t>:</a:t>
            </a:r>
          </a:p>
          <a:p>
            <a:pPr>
              <a:lnSpc>
                <a:spcPts val="2999"/>
              </a:lnSpc>
            </a:pPr>
            <a:r>
              <a:rPr lang="en-US" sz="2499" dirty="0">
                <a:solidFill>
                  <a:srgbClr val="050A30"/>
                </a:solidFill>
                <a:latin typeface="Now"/>
              </a:rPr>
              <a:t>-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Mantenimiento</a:t>
            </a:r>
            <a:endParaRPr lang="en-US" sz="2499" dirty="0">
              <a:solidFill>
                <a:srgbClr val="050A30"/>
              </a:solidFill>
              <a:latin typeface="Now"/>
            </a:endParaRPr>
          </a:p>
          <a:p>
            <a:pPr>
              <a:lnSpc>
                <a:spcPts val="2999"/>
              </a:lnSpc>
            </a:pPr>
            <a:r>
              <a:rPr lang="en-US" sz="2499" dirty="0">
                <a:solidFill>
                  <a:srgbClr val="050A30"/>
                </a:solidFill>
                <a:latin typeface="Now"/>
              </a:rPr>
              <a:t>-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Revisión</a:t>
            </a:r>
            <a:endParaRPr lang="en-US" sz="2499" dirty="0">
              <a:solidFill>
                <a:srgbClr val="050A30"/>
              </a:solidFill>
              <a:latin typeface="Now"/>
            </a:endParaRPr>
          </a:p>
          <a:p>
            <a:pPr>
              <a:lnSpc>
                <a:spcPts val="2999"/>
              </a:lnSpc>
            </a:pPr>
            <a:r>
              <a:rPr lang="en-US" sz="2499" dirty="0">
                <a:solidFill>
                  <a:srgbClr val="050A30"/>
                </a:solidFill>
                <a:latin typeface="Now"/>
              </a:rPr>
              <a:t>-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Instalación</a:t>
            </a:r>
            <a:endParaRPr lang="en-US" sz="2499" dirty="0">
              <a:solidFill>
                <a:srgbClr val="050A30"/>
              </a:solidFill>
              <a:latin typeface="Now"/>
            </a:endParaRPr>
          </a:p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050A30"/>
                </a:solidFill>
                <a:latin typeface="Now"/>
              </a:rPr>
              <a:t>-</a:t>
            </a:r>
            <a:r>
              <a:rPr lang="en-US" sz="2499" dirty="0" err="1">
                <a:solidFill>
                  <a:srgbClr val="050A30"/>
                </a:solidFill>
                <a:latin typeface="Now"/>
              </a:rPr>
              <a:t>Configuración</a:t>
            </a:r>
            <a:endParaRPr lang="en-US" sz="2499" dirty="0">
              <a:solidFill>
                <a:srgbClr val="050A30"/>
              </a:solidFill>
              <a:latin typeface="N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891" b="-889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8829138" y="0"/>
            <a:ext cx="20045597" cy="17384999"/>
          </a:xfrm>
          <a:custGeom>
            <a:avLst/>
            <a:gdLst/>
            <a:ahLst/>
            <a:cxnLst/>
            <a:rect l="l" t="t" r="r" b="b"/>
            <a:pathLst>
              <a:path w="20045597" h="17384999">
                <a:moveTo>
                  <a:pt x="0" y="0"/>
                </a:moveTo>
                <a:lnTo>
                  <a:pt x="20045597" y="0"/>
                </a:lnTo>
                <a:lnTo>
                  <a:pt x="20045597" y="17384999"/>
                </a:lnTo>
                <a:lnTo>
                  <a:pt x="0" y="17384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73234" y="1509386"/>
            <a:ext cx="452550" cy="2365976"/>
            <a:chOff x="0" y="0"/>
            <a:chExt cx="119190" cy="6231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190" cy="623138"/>
            </a:xfrm>
            <a:custGeom>
              <a:avLst/>
              <a:gdLst/>
              <a:ahLst/>
              <a:cxnLst/>
              <a:rect l="l" t="t" r="r" b="b"/>
              <a:pathLst>
                <a:path w="119190" h="623138">
                  <a:moveTo>
                    <a:pt x="0" y="0"/>
                  </a:moveTo>
                  <a:lnTo>
                    <a:pt x="119190" y="0"/>
                  </a:lnTo>
                  <a:lnTo>
                    <a:pt x="119190" y="623138"/>
                  </a:lnTo>
                  <a:lnTo>
                    <a:pt x="0" y="6231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9190" cy="632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522896" y="3318361"/>
            <a:ext cx="1706017" cy="70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6"/>
              </a:lnSpc>
            </a:pPr>
            <a:r>
              <a:rPr lang="en-US" sz="4147">
                <a:solidFill>
                  <a:srgbClr val="344294"/>
                </a:solidFill>
                <a:latin typeface="Open Sans Bold"/>
              </a:rPr>
              <a:t>INICIO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9334" y="8399100"/>
            <a:ext cx="20331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344294"/>
                </a:solidFill>
                <a:latin typeface="Open Sans Bold"/>
              </a:rPr>
              <a:t>CONSTRUCCIÓN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334294"/>
                </a:solidFill>
                <a:latin typeface="DM Sans Bold"/>
              </a:rPr>
              <a:t>TSU. Paola Cedeño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1385561"/>
            <a:ext cx="6894880" cy="248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03"/>
              </a:lnSpc>
              <a:spcBef>
                <a:spcPct val="0"/>
              </a:spcBef>
            </a:pPr>
            <a:r>
              <a:rPr lang="en-US" sz="7248" spc="152">
                <a:solidFill>
                  <a:srgbClr val="FFFFFF"/>
                </a:solidFill>
                <a:latin typeface="Berthold Block"/>
              </a:rPr>
              <a:t>PRESENTACIÓN DEL SISTEMA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26041" y="4240931"/>
            <a:ext cx="6332867" cy="5256280"/>
          </a:xfrm>
          <a:custGeom>
            <a:avLst/>
            <a:gdLst/>
            <a:ahLst/>
            <a:cxnLst/>
            <a:rect l="l" t="t" r="r" b="b"/>
            <a:pathLst>
              <a:path w="6332867" h="5256280">
                <a:moveTo>
                  <a:pt x="0" y="0"/>
                </a:moveTo>
                <a:lnTo>
                  <a:pt x="6332867" y="0"/>
                </a:lnTo>
                <a:lnTo>
                  <a:pt x="6332867" y="5256280"/>
                </a:lnTo>
                <a:lnTo>
                  <a:pt x="0" y="525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61950" y="9065619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6150721">
            <a:off x="5593270" y="488016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10" name="Freeform 10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</a:blip>
            <a:stretch>
              <a:fillRect t="-137172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7432967" y="2567193"/>
            <a:ext cx="0" cy="4366053"/>
          </a:xfrm>
          <a:prstGeom prst="line">
            <a:avLst/>
          </a:prstGeom>
          <a:ln w="123825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648776" y="2828363"/>
            <a:ext cx="6388903" cy="1891053"/>
          </a:xfrm>
          <a:custGeom>
            <a:avLst/>
            <a:gdLst/>
            <a:ahLst/>
            <a:cxnLst/>
            <a:rect l="l" t="t" r="r" b="b"/>
            <a:pathLst>
              <a:path w="6388903" h="1891053">
                <a:moveTo>
                  <a:pt x="0" y="0"/>
                </a:moveTo>
                <a:lnTo>
                  <a:pt x="6388903" y="0"/>
                </a:lnTo>
                <a:lnTo>
                  <a:pt x="6388903" y="1891053"/>
                </a:lnTo>
                <a:lnTo>
                  <a:pt x="0" y="1891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1487" r="-2395" b="-12445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43290" y="5206858"/>
            <a:ext cx="5989677" cy="159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119" dirty="0" err="1">
                <a:solidFill>
                  <a:srgbClr val="344294"/>
                </a:solidFill>
                <a:latin typeface="DM Sans"/>
              </a:rPr>
              <a:t>Empresa</a:t>
            </a:r>
            <a:r>
              <a:rPr lang="en-US" sz="3119" dirty="0">
                <a:solidFill>
                  <a:srgbClr val="344294"/>
                </a:solidFill>
                <a:latin typeface="DM Sans"/>
              </a:rPr>
              <a:t> </a:t>
            </a:r>
            <a:r>
              <a:rPr lang="en-US" sz="3119" dirty="0" err="1">
                <a:solidFill>
                  <a:srgbClr val="344294"/>
                </a:solidFill>
                <a:latin typeface="DM Sans"/>
              </a:rPr>
              <a:t>dedicada</a:t>
            </a:r>
            <a:r>
              <a:rPr lang="en-US" sz="3119" dirty="0">
                <a:solidFill>
                  <a:srgbClr val="344294"/>
                </a:solidFill>
                <a:latin typeface="DM Sans"/>
              </a:rPr>
              <a:t> a la </a:t>
            </a:r>
            <a:r>
              <a:rPr lang="en-US" sz="3119" dirty="0" err="1">
                <a:solidFill>
                  <a:srgbClr val="344294"/>
                </a:solidFill>
                <a:latin typeface="DM Sans"/>
              </a:rPr>
              <a:t>distribución</a:t>
            </a:r>
            <a:r>
              <a:rPr lang="en-US" sz="3119" dirty="0">
                <a:solidFill>
                  <a:srgbClr val="344294"/>
                </a:solidFill>
                <a:latin typeface="DM Sans"/>
              </a:rPr>
              <a:t> de </a:t>
            </a:r>
            <a:r>
              <a:rPr lang="en-US" sz="3119" dirty="0" err="1">
                <a:solidFill>
                  <a:srgbClr val="344294"/>
                </a:solidFill>
                <a:latin typeface="DM Sans"/>
              </a:rPr>
              <a:t>productos</a:t>
            </a:r>
            <a:r>
              <a:rPr lang="en-US" sz="3119" dirty="0">
                <a:solidFill>
                  <a:srgbClr val="344294"/>
                </a:solidFill>
                <a:latin typeface="DM Sans"/>
              </a:rPr>
              <a:t> </a:t>
            </a:r>
            <a:r>
              <a:rPr lang="en-US" sz="3119" dirty="0" err="1">
                <a:solidFill>
                  <a:srgbClr val="344294"/>
                </a:solidFill>
                <a:latin typeface="DM Sans"/>
              </a:rPr>
              <a:t>quirúrgicos</a:t>
            </a:r>
            <a:r>
              <a:rPr lang="en-US" sz="3119" dirty="0">
                <a:solidFill>
                  <a:srgbClr val="344294"/>
                </a:solidFill>
                <a:latin typeface="DM Sans"/>
              </a:rPr>
              <a:t> </a:t>
            </a:r>
            <a:r>
              <a:rPr lang="en-US" sz="3119" dirty="0" err="1">
                <a:solidFill>
                  <a:srgbClr val="344294"/>
                </a:solidFill>
                <a:latin typeface="DM Sans"/>
              </a:rPr>
              <a:t>traumatológicos</a:t>
            </a:r>
            <a:endParaRPr lang="en-US" sz="3119" dirty="0">
              <a:solidFill>
                <a:srgbClr val="344294"/>
              </a:solidFill>
              <a:latin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445770" y="5959111"/>
            <a:ext cx="267378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dirty="0" err="1">
                <a:solidFill>
                  <a:srgbClr val="344294"/>
                </a:solidFill>
                <a:latin typeface="DM Sans Bold"/>
              </a:rPr>
              <a:t>Lic</a:t>
            </a:r>
            <a:r>
              <a:rPr lang="en-US" sz="2499" dirty="0">
                <a:solidFill>
                  <a:srgbClr val="344294"/>
                </a:solidFill>
                <a:latin typeface="DM Sans Bold"/>
              </a:rPr>
              <a:t>. Juan Medina</a:t>
            </a:r>
          </a:p>
          <a:p>
            <a:pPr algn="ctr">
              <a:lnSpc>
                <a:spcPts val="3449"/>
              </a:lnSpc>
            </a:pPr>
            <a:r>
              <a:rPr lang="en-US" sz="2499" dirty="0">
                <a:solidFill>
                  <a:srgbClr val="344294"/>
                </a:solidFill>
                <a:latin typeface="DM Sans"/>
              </a:rPr>
              <a:t>Director General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9276CAD-C9B5-AE43-752F-E6E34A97F3B6}"/>
              </a:ext>
            </a:extLst>
          </p:cNvPr>
          <p:cNvSpPr/>
          <p:nvPr/>
        </p:nvSpPr>
        <p:spPr>
          <a:xfrm rot="5400000">
            <a:off x="7995188" y="2501375"/>
            <a:ext cx="3540864" cy="3112239"/>
          </a:xfrm>
          <a:prstGeom prst="ellipse">
            <a:avLst/>
          </a:prstGeom>
          <a:blipFill dpi="0" rotWithShape="1">
            <a:blip r:embed="rId8"/>
            <a:srcRect/>
            <a:stretch>
              <a:fillRect l="-10058" t="-1181" r="-10058" b="-118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CA99F2B-F4AF-6F45-5EA2-570CC56A12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692">
            <a:off x="12918339" y="427151"/>
            <a:ext cx="15588381" cy="1169128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33114" y="6134100"/>
            <a:ext cx="3820886" cy="3038084"/>
          </a:xfrm>
          <a:custGeom>
            <a:avLst/>
            <a:gdLst/>
            <a:ahLst/>
            <a:cxnLst/>
            <a:rect l="l" t="t" r="r" b="b"/>
            <a:pathLst>
              <a:path w="2627906" h="2115464">
                <a:moveTo>
                  <a:pt x="0" y="0"/>
                </a:moveTo>
                <a:lnTo>
                  <a:pt x="2627906" y="0"/>
                </a:lnTo>
                <a:lnTo>
                  <a:pt x="2627906" y="2115464"/>
                </a:lnTo>
                <a:lnTo>
                  <a:pt x="0" y="211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5451498" cy="125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8"/>
              </a:lnSpc>
            </a:pPr>
            <a:r>
              <a:rPr lang="en-US" sz="7391" dirty="0">
                <a:solidFill>
                  <a:srgbClr val="344294"/>
                </a:solidFill>
                <a:latin typeface="Berthold Block"/>
              </a:rPr>
              <a:t>CONCLUSIONES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238" y="3904410"/>
            <a:ext cx="7645762" cy="197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Se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hizo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entrega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de un software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completamente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operativo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asi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como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manuales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que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garantizan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el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correcto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uso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y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disfrute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 de la </a:t>
            </a:r>
            <a:r>
              <a:rPr lang="en-US" sz="2799" dirty="0" err="1">
                <a:solidFill>
                  <a:srgbClr val="000000"/>
                </a:solidFill>
                <a:latin typeface="DM Sans"/>
              </a:rPr>
              <a:t>herramienta</a:t>
            </a:r>
            <a:r>
              <a:rPr lang="en-US" sz="2799" dirty="0">
                <a:solidFill>
                  <a:srgbClr val="000000"/>
                </a:solidFill>
                <a:latin typeface="DM Sans"/>
              </a:rPr>
              <a:t>.</a:t>
            </a:r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F67AB470-0A8F-4CB5-B6E4-47C621703BF3}"/>
              </a:ext>
            </a:extLst>
          </p:cNvPr>
          <p:cNvSpPr/>
          <p:nvPr/>
        </p:nvSpPr>
        <p:spPr>
          <a:xfrm rot="-3491319">
            <a:off x="13907038" y="414661"/>
            <a:ext cx="9529709" cy="8442626"/>
          </a:xfrm>
          <a:custGeom>
            <a:avLst/>
            <a:gdLst/>
            <a:ahLst/>
            <a:cxnLst/>
            <a:rect l="l" t="t" r="r" b="b"/>
            <a:pathLst>
              <a:path w="5924780" h="5386164">
                <a:moveTo>
                  <a:pt x="0" y="0"/>
                </a:moveTo>
                <a:lnTo>
                  <a:pt x="5924781" y="0"/>
                </a:lnTo>
                <a:lnTo>
                  <a:pt x="5924781" y="5386164"/>
                </a:lnTo>
                <a:lnTo>
                  <a:pt x="0" y="5386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25531" y="2670810"/>
            <a:ext cx="2074828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266768" y="2685098"/>
            <a:ext cx="2074828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13000359" y="2670810"/>
            <a:ext cx="0" cy="658749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266768" y="2670810"/>
            <a:ext cx="0" cy="658749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52518" y="6818393"/>
            <a:ext cx="5475596" cy="2719156"/>
            <a:chOff x="0" y="0"/>
            <a:chExt cx="1530292" cy="7599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0292" cy="759936"/>
            </a:xfrm>
            <a:custGeom>
              <a:avLst/>
              <a:gdLst/>
              <a:ahLst/>
              <a:cxnLst/>
              <a:rect l="l" t="t" r="r" b="b"/>
              <a:pathLst>
                <a:path w="1530292" h="759936">
                  <a:moveTo>
                    <a:pt x="0" y="0"/>
                  </a:moveTo>
                  <a:lnTo>
                    <a:pt x="1530292" y="0"/>
                  </a:lnTo>
                  <a:lnTo>
                    <a:pt x="1530292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F6F6F6"/>
            </a:solidFill>
            <a:ln w="38100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30292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3460" y="6818393"/>
            <a:ext cx="5475596" cy="2719156"/>
            <a:chOff x="0" y="0"/>
            <a:chExt cx="1530292" cy="759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0292" cy="759936"/>
            </a:xfrm>
            <a:custGeom>
              <a:avLst/>
              <a:gdLst/>
              <a:ahLst/>
              <a:cxnLst/>
              <a:rect l="l" t="t" r="r" b="b"/>
              <a:pathLst>
                <a:path w="1530292" h="759936">
                  <a:moveTo>
                    <a:pt x="0" y="0"/>
                  </a:moveTo>
                  <a:lnTo>
                    <a:pt x="1530292" y="0"/>
                  </a:lnTo>
                  <a:lnTo>
                    <a:pt x="1530292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F6F6F6"/>
            </a:solidFill>
            <a:ln w="38100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530292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2518" y="3806052"/>
            <a:ext cx="5475596" cy="2719156"/>
            <a:chOff x="0" y="0"/>
            <a:chExt cx="1530292" cy="7599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30292" cy="759936"/>
            </a:xfrm>
            <a:custGeom>
              <a:avLst/>
              <a:gdLst/>
              <a:ahLst/>
              <a:cxnLst/>
              <a:rect l="l" t="t" r="r" b="b"/>
              <a:pathLst>
                <a:path w="1530292" h="759936">
                  <a:moveTo>
                    <a:pt x="0" y="0"/>
                  </a:moveTo>
                  <a:lnTo>
                    <a:pt x="1530292" y="0"/>
                  </a:lnTo>
                  <a:lnTo>
                    <a:pt x="1530292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F6F6F6"/>
            </a:solidFill>
            <a:ln w="38100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530292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06052"/>
            <a:ext cx="1176585" cy="2719156"/>
            <a:chOff x="0" y="0"/>
            <a:chExt cx="328826" cy="7599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826" cy="759936"/>
            </a:xfrm>
            <a:custGeom>
              <a:avLst/>
              <a:gdLst/>
              <a:ahLst/>
              <a:cxnLst/>
              <a:rect l="l" t="t" r="r" b="b"/>
              <a:pathLst>
                <a:path w="328826" h="759936">
                  <a:moveTo>
                    <a:pt x="0" y="0"/>
                  </a:moveTo>
                  <a:lnTo>
                    <a:pt x="328826" y="0"/>
                  </a:lnTo>
                  <a:lnTo>
                    <a:pt x="328826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328826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818393"/>
            <a:ext cx="1176585" cy="2719156"/>
            <a:chOff x="0" y="0"/>
            <a:chExt cx="328826" cy="759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8826" cy="759936"/>
            </a:xfrm>
            <a:custGeom>
              <a:avLst/>
              <a:gdLst/>
              <a:ahLst/>
              <a:cxnLst/>
              <a:rect l="l" t="t" r="r" b="b"/>
              <a:pathLst>
                <a:path w="328826" h="759936">
                  <a:moveTo>
                    <a:pt x="0" y="0"/>
                  </a:moveTo>
                  <a:lnTo>
                    <a:pt x="328826" y="0"/>
                  </a:lnTo>
                  <a:lnTo>
                    <a:pt x="328826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328826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93460" y="3806052"/>
            <a:ext cx="5475596" cy="2719156"/>
            <a:chOff x="0" y="0"/>
            <a:chExt cx="1530292" cy="7599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30292" cy="759936"/>
            </a:xfrm>
            <a:custGeom>
              <a:avLst/>
              <a:gdLst/>
              <a:ahLst/>
              <a:cxnLst/>
              <a:rect l="l" t="t" r="r" b="b"/>
              <a:pathLst>
                <a:path w="1530292" h="759936">
                  <a:moveTo>
                    <a:pt x="0" y="0"/>
                  </a:moveTo>
                  <a:lnTo>
                    <a:pt x="1530292" y="0"/>
                  </a:lnTo>
                  <a:lnTo>
                    <a:pt x="1530292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F6F6F6"/>
            </a:solidFill>
            <a:ln w="38100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1530292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87627" y="5756645"/>
            <a:ext cx="664816" cy="498612"/>
          </a:xfrm>
          <a:custGeom>
            <a:avLst/>
            <a:gdLst/>
            <a:ahLst/>
            <a:cxnLst/>
            <a:rect l="l" t="t" r="r" b="b"/>
            <a:pathLst>
              <a:path w="664816" h="498612">
                <a:moveTo>
                  <a:pt x="0" y="0"/>
                </a:moveTo>
                <a:lnTo>
                  <a:pt x="664816" y="0"/>
                </a:lnTo>
                <a:lnTo>
                  <a:pt x="664816" y="498613"/>
                </a:lnTo>
                <a:lnTo>
                  <a:pt x="0" y="4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84584" y="8759688"/>
            <a:ext cx="664816" cy="498612"/>
          </a:xfrm>
          <a:custGeom>
            <a:avLst/>
            <a:gdLst/>
            <a:ahLst/>
            <a:cxnLst/>
            <a:rect l="l" t="t" r="r" b="b"/>
            <a:pathLst>
              <a:path w="664816" h="498612">
                <a:moveTo>
                  <a:pt x="0" y="0"/>
                </a:moveTo>
                <a:lnTo>
                  <a:pt x="664817" y="0"/>
                </a:lnTo>
                <a:lnTo>
                  <a:pt x="664817" y="498612"/>
                </a:lnTo>
                <a:lnTo>
                  <a:pt x="0" y="4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5614097" y="3806052"/>
            <a:ext cx="1176585" cy="2719156"/>
            <a:chOff x="0" y="0"/>
            <a:chExt cx="328826" cy="75993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28826" cy="759936"/>
            </a:xfrm>
            <a:custGeom>
              <a:avLst/>
              <a:gdLst/>
              <a:ahLst/>
              <a:cxnLst/>
              <a:rect l="l" t="t" r="r" b="b"/>
              <a:pathLst>
                <a:path w="328826" h="759936">
                  <a:moveTo>
                    <a:pt x="0" y="0"/>
                  </a:moveTo>
                  <a:lnTo>
                    <a:pt x="328826" y="0"/>
                  </a:lnTo>
                  <a:lnTo>
                    <a:pt x="328826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328826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614097" y="6818393"/>
            <a:ext cx="1176585" cy="2719156"/>
            <a:chOff x="0" y="0"/>
            <a:chExt cx="328826" cy="7599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8826" cy="759936"/>
            </a:xfrm>
            <a:custGeom>
              <a:avLst/>
              <a:gdLst/>
              <a:ahLst/>
              <a:cxnLst/>
              <a:rect l="l" t="t" r="r" b="b"/>
              <a:pathLst>
                <a:path w="328826" h="759936">
                  <a:moveTo>
                    <a:pt x="0" y="0"/>
                  </a:moveTo>
                  <a:lnTo>
                    <a:pt x="328826" y="0"/>
                  </a:lnTo>
                  <a:lnTo>
                    <a:pt x="328826" y="759936"/>
                  </a:lnTo>
                  <a:lnTo>
                    <a:pt x="0" y="759936"/>
                  </a:lnTo>
                  <a:close/>
                </a:path>
              </a:pathLst>
            </a:custGeom>
            <a:solidFill>
              <a:srgbClr val="344294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328826" cy="76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869982" y="5756645"/>
            <a:ext cx="664816" cy="498612"/>
          </a:xfrm>
          <a:custGeom>
            <a:avLst/>
            <a:gdLst/>
            <a:ahLst/>
            <a:cxnLst/>
            <a:rect l="l" t="t" r="r" b="b"/>
            <a:pathLst>
              <a:path w="664816" h="498612">
                <a:moveTo>
                  <a:pt x="0" y="0"/>
                </a:moveTo>
                <a:lnTo>
                  <a:pt x="664816" y="0"/>
                </a:lnTo>
                <a:lnTo>
                  <a:pt x="664816" y="498613"/>
                </a:lnTo>
                <a:lnTo>
                  <a:pt x="0" y="4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869131" y="8759688"/>
            <a:ext cx="664816" cy="498612"/>
          </a:xfrm>
          <a:custGeom>
            <a:avLst/>
            <a:gdLst/>
            <a:ahLst/>
            <a:cxnLst/>
            <a:rect l="l" t="t" r="r" b="b"/>
            <a:pathLst>
              <a:path w="664816" h="498612">
                <a:moveTo>
                  <a:pt x="0" y="0"/>
                </a:moveTo>
                <a:lnTo>
                  <a:pt x="664816" y="0"/>
                </a:lnTo>
                <a:lnTo>
                  <a:pt x="664816" y="498612"/>
                </a:lnTo>
                <a:lnTo>
                  <a:pt x="0" y="4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136060" y="1887994"/>
            <a:ext cx="2015880" cy="1622783"/>
          </a:xfrm>
          <a:custGeom>
            <a:avLst/>
            <a:gdLst/>
            <a:ahLst/>
            <a:cxnLst/>
            <a:rect l="l" t="t" r="r" b="b"/>
            <a:pathLst>
              <a:path w="2015880" h="1622783">
                <a:moveTo>
                  <a:pt x="0" y="0"/>
                </a:moveTo>
                <a:lnTo>
                  <a:pt x="2015880" y="0"/>
                </a:lnTo>
                <a:lnTo>
                  <a:pt x="2015880" y="1622783"/>
                </a:lnTo>
                <a:lnTo>
                  <a:pt x="0" y="1622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748055" y="4588002"/>
            <a:ext cx="5084522" cy="166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67"/>
              </a:lnSpc>
            </a:pPr>
            <a:r>
              <a:rPr lang="en-US" sz="2100" dirty="0" err="1">
                <a:solidFill>
                  <a:srgbClr val="000000"/>
                </a:solidFill>
                <a:latin typeface="DM Sans"/>
              </a:rPr>
              <a:t>Realizar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una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investigación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exhaustiva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sobre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las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nuevas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tecnologías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disponibles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que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puedan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integrarse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al Sistema,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buscando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así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mejorar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su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atractivo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y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ampliar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 sus </a:t>
            </a:r>
            <a:r>
              <a:rPr lang="en-US" sz="2100" dirty="0" err="1">
                <a:solidFill>
                  <a:srgbClr val="000000"/>
                </a:solidFill>
                <a:latin typeface="DM Sans"/>
              </a:rPr>
              <a:t>capacidades</a:t>
            </a:r>
            <a:r>
              <a:rPr lang="en-US" sz="2100" dirty="0">
                <a:solidFill>
                  <a:srgbClr val="000000"/>
                </a:solidFill>
                <a:latin typeface="DM Sans"/>
              </a:rPr>
              <a:t>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88996" y="7999730"/>
            <a:ext cx="5084522" cy="125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DM Sans"/>
              </a:rPr>
              <a:t>Realizar una renovación, actualización y optimización de los equipos computacionales y sistemas operativos existentes dentro de la organización.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3063" y="3790188"/>
            <a:ext cx="487859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w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787201" y="3790188"/>
            <a:ext cx="71854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w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24507" y="7991475"/>
            <a:ext cx="5084522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Iniciar la implementación gradual del Sistema, estableciendo un control y seguimiento riguroso en los procesos de registro y control de información.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88996" y="4996688"/>
            <a:ext cx="5084522" cy="125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DM Sans"/>
              </a:rPr>
              <a:t>Proseguir con el periodo de pruebas para identificar posibles fallos relacionados con la seguridad, consistencia e integridad de los datos.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418" y="6744283"/>
            <a:ext cx="66898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w Bold"/>
              </a:rPr>
              <a:t>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771871" y="6802529"/>
            <a:ext cx="74920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w Bold"/>
              </a:rPr>
              <a:t>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48055" y="4008498"/>
            <a:ext cx="4273630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9"/>
              </a:lnSpc>
            </a:pPr>
            <a:r>
              <a:rPr lang="en-US" sz="2999">
                <a:solidFill>
                  <a:srgbClr val="344294"/>
                </a:solidFill>
                <a:latin typeface="Berthold Block"/>
              </a:rPr>
              <a:t>Explorar Nuevas Tecnologías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67105" y="6945404"/>
            <a:ext cx="5041925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9"/>
              </a:lnSpc>
            </a:pPr>
            <a:r>
              <a:rPr lang="en-US" sz="2999">
                <a:solidFill>
                  <a:srgbClr val="344294"/>
                </a:solidFill>
                <a:latin typeface="Berthold Block"/>
              </a:rPr>
              <a:t>Implementar y Supervisar el uso del Sistema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8700" y="698812"/>
            <a:ext cx="7389633" cy="125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48"/>
              </a:lnSpc>
            </a:pPr>
            <a:r>
              <a:rPr lang="en-US" sz="7391" dirty="0">
                <a:solidFill>
                  <a:srgbClr val="344294"/>
                </a:solidFill>
                <a:latin typeface="Berthold Block"/>
              </a:rPr>
              <a:t>RECOMENDACIONES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3920355" y="9715500"/>
            <a:ext cx="4367645" cy="571500"/>
            <a:chOff x="0" y="0"/>
            <a:chExt cx="1150326" cy="15051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50326" cy="150519"/>
            </a:xfrm>
            <a:custGeom>
              <a:avLst/>
              <a:gdLst/>
              <a:ahLst/>
              <a:cxnLst/>
              <a:rect l="l" t="t" r="r" b="b"/>
              <a:pathLst>
                <a:path w="1150326" h="150519">
                  <a:moveTo>
                    <a:pt x="0" y="0"/>
                  </a:moveTo>
                  <a:lnTo>
                    <a:pt x="1150326" y="0"/>
                  </a:lnTo>
                  <a:lnTo>
                    <a:pt x="1150326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1150326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4053148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>
                <a:solidFill>
                  <a:srgbClr val="FFFFFF"/>
                </a:solidFill>
                <a:latin typeface="DM Sans Bold"/>
              </a:rPr>
              <a:t>TSU. Paola Cedeño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394443" y="3933063"/>
            <a:ext cx="427363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9"/>
              </a:lnSpc>
            </a:pPr>
            <a:r>
              <a:rPr lang="en-US" sz="2999">
                <a:solidFill>
                  <a:srgbClr val="344294"/>
                </a:solidFill>
                <a:latin typeface="Berthold Block"/>
              </a:rPr>
              <a:t>Continuar con Pruebas y Refinamientos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51940" y="6945404"/>
            <a:ext cx="427363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9"/>
              </a:lnSpc>
            </a:pPr>
            <a:r>
              <a:rPr lang="en-US" sz="2999">
                <a:solidFill>
                  <a:srgbClr val="344294"/>
                </a:solidFill>
                <a:latin typeface="Berthold Block"/>
              </a:rPr>
              <a:t>Renovación y Modernización Tecnológica</a:t>
            </a:r>
          </a:p>
        </p:txBody>
      </p:sp>
    </p:spTree>
  </p:cSld>
  <p:clrMapOvr>
    <a:masterClrMapping/>
  </p:clrMapOvr>
  <p:transition spd="slow">
    <p:cover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5">
            <a:extLst>
              <a:ext uri="{FF2B5EF4-FFF2-40B4-BE49-F238E27FC236}">
                <a16:creationId xmlns:a16="http://schemas.microsoft.com/office/drawing/2014/main" id="{73974A9C-44AC-4485-9E3D-CC89437935F0}"/>
              </a:ext>
            </a:extLst>
          </p:cNvPr>
          <p:cNvSpPr txBox="1"/>
          <p:nvPr/>
        </p:nvSpPr>
        <p:spPr>
          <a:xfrm>
            <a:off x="2743200" y="1181100"/>
            <a:ext cx="11049000" cy="1359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48"/>
              </a:lnSpc>
            </a:pPr>
            <a:r>
              <a:rPr lang="en-US" sz="11500" dirty="0" err="1">
                <a:solidFill>
                  <a:srgbClr val="344294"/>
                </a:solidFill>
                <a:latin typeface="Berthold Block"/>
              </a:rPr>
              <a:t>Pensamiento</a:t>
            </a:r>
            <a:endParaRPr lang="en-US" sz="7391" dirty="0">
              <a:solidFill>
                <a:srgbClr val="344294"/>
              </a:solidFill>
              <a:latin typeface="Berthold Block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A9F5BA1-2930-4AF7-9A41-9002CDBC2F44}"/>
              </a:ext>
            </a:extLst>
          </p:cNvPr>
          <p:cNvGrpSpPr/>
          <p:nvPr/>
        </p:nvGrpSpPr>
        <p:grpSpPr>
          <a:xfrm>
            <a:off x="2057400" y="626923"/>
            <a:ext cx="452550" cy="2365976"/>
            <a:chOff x="0" y="0"/>
            <a:chExt cx="119190" cy="623138"/>
          </a:xfrm>
          <a:solidFill>
            <a:srgbClr val="344294"/>
          </a:solidFill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AD884B8-DF47-4275-9E89-CC24E0CFE593}"/>
                </a:ext>
              </a:extLst>
            </p:cNvPr>
            <p:cNvSpPr/>
            <p:nvPr/>
          </p:nvSpPr>
          <p:spPr>
            <a:xfrm>
              <a:off x="0" y="0"/>
              <a:ext cx="119190" cy="623138"/>
            </a:xfrm>
            <a:custGeom>
              <a:avLst/>
              <a:gdLst/>
              <a:ahLst/>
              <a:cxnLst/>
              <a:rect l="l" t="t" r="r" b="b"/>
              <a:pathLst>
                <a:path w="119190" h="623138">
                  <a:moveTo>
                    <a:pt x="0" y="0"/>
                  </a:moveTo>
                  <a:lnTo>
                    <a:pt x="119190" y="0"/>
                  </a:lnTo>
                  <a:lnTo>
                    <a:pt x="119190" y="623138"/>
                  </a:lnTo>
                  <a:lnTo>
                    <a:pt x="0" y="623138"/>
                  </a:lnTo>
                  <a:close/>
                </a:path>
              </a:pathLst>
            </a:custGeom>
            <a:grpFill/>
          </p:spPr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A0122D5-BD7C-4DE1-A432-01BC1F97621E}"/>
                </a:ext>
              </a:extLst>
            </p:cNvPr>
            <p:cNvSpPr txBox="1"/>
            <p:nvPr/>
          </p:nvSpPr>
          <p:spPr>
            <a:xfrm>
              <a:off x="0" y="-9525"/>
              <a:ext cx="119190" cy="63266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6" name="TextBox 35">
            <a:extLst>
              <a:ext uri="{FF2B5EF4-FFF2-40B4-BE49-F238E27FC236}">
                <a16:creationId xmlns:a16="http://schemas.microsoft.com/office/drawing/2014/main" id="{E3849B24-FAC5-48C2-9AEA-21C51A25BBC1}"/>
              </a:ext>
            </a:extLst>
          </p:cNvPr>
          <p:cNvSpPr txBox="1"/>
          <p:nvPr/>
        </p:nvSpPr>
        <p:spPr>
          <a:xfrm>
            <a:off x="3276600" y="4000500"/>
            <a:ext cx="9062945" cy="362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667"/>
              </a:lnSpc>
            </a:pPr>
            <a:endParaRPr lang="en-US" sz="28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BC84A237-F532-4C3F-B62E-15F36F3998B8}"/>
              </a:ext>
            </a:extLst>
          </p:cNvPr>
          <p:cNvSpPr txBox="1"/>
          <p:nvPr/>
        </p:nvSpPr>
        <p:spPr>
          <a:xfrm>
            <a:off x="2708031" y="3546941"/>
            <a:ext cx="8623330" cy="288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s-ES" sz="3200" i="1" dirty="0">
                <a:solidFill>
                  <a:srgbClr val="000000"/>
                </a:solidFill>
                <a:latin typeface="DM Sans"/>
              </a:rPr>
              <a:t>“Uno de los grandes descubrimientos que un hombre puede hacer, una de sus grandes sorpresas, es encontrar qué puede hacer lo que temía que no podía hacer”.</a:t>
            </a:r>
            <a:endParaRPr lang="en-US" sz="3200" i="1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09B8B4E2-F50D-4F21-812E-C7D2E09506AD}"/>
              </a:ext>
            </a:extLst>
          </p:cNvPr>
          <p:cNvSpPr txBox="1"/>
          <p:nvPr/>
        </p:nvSpPr>
        <p:spPr>
          <a:xfrm>
            <a:off x="2708031" y="6848565"/>
            <a:ext cx="708174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/>
            <a:r>
              <a:rPr lang="es-MX" sz="3200" b="1" spc="600" dirty="0">
                <a:solidFill>
                  <a:srgbClr val="000000"/>
                </a:solidFill>
                <a:latin typeface="DM Sans"/>
              </a:rPr>
              <a:t>-Henry Ford</a:t>
            </a:r>
            <a:endParaRPr lang="en-US" sz="3200" b="1" spc="6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AutoShape 4" descr="La Gran Salsa">
            <a:extLst>
              <a:ext uri="{FF2B5EF4-FFF2-40B4-BE49-F238E27FC236}">
                <a16:creationId xmlns:a16="http://schemas.microsoft.com/office/drawing/2014/main" id="{17C3298C-3D2C-4E18-A030-285966DF06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30" name="Picture 6" descr="Henry Ford - Wikipedia, la enciclopedia libre">
            <a:extLst>
              <a:ext uri="{FF2B5EF4-FFF2-40B4-BE49-F238E27FC236}">
                <a16:creationId xmlns:a16="http://schemas.microsoft.com/office/drawing/2014/main" id="{F0B813B1-D265-A017-D257-72732554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62" y="1483014"/>
            <a:ext cx="5737439" cy="73209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1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429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334294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142418" y="4671096"/>
            <a:ext cx="13903659" cy="13909455"/>
          </a:xfrm>
          <a:custGeom>
            <a:avLst/>
            <a:gdLst/>
            <a:ahLst/>
            <a:cxnLst/>
            <a:rect l="l" t="t" r="r" b="b"/>
            <a:pathLst>
              <a:path w="13903659" h="13909455">
                <a:moveTo>
                  <a:pt x="0" y="0"/>
                </a:moveTo>
                <a:lnTo>
                  <a:pt x="13903659" y="0"/>
                </a:lnTo>
                <a:lnTo>
                  <a:pt x="13903659" y="13909455"/>
                </a:lnTo>
                <a:lnTo>
                  <a:pt x="0" y="1390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78307" y="1028700"/>
            <a:ext cx="3586020" cy="8501341"/>
          </a:xfrm>
          <a:custGeom>
            <a:avLst/>
            <a:gdLst/>
            <a:ahLst/>
            <a:cxnLst/>
            <a:rect l="l" t="t" r="r" b="b"/>
            <a:pathLst>
              <a:path w="3586020" h="8501341">
                <a:moveTo>
                  <a:pt x="0" y="0"/>
                </a:moveTo>
                <a:lnTo>
                  <a:pt x="3586020" y="0"/>
                </a:lnTo>
                <a:lnTo>
                  <a:pt x="3586020" y="8501341"/>
                </a:lnTo>
                <a:lnTo>
                  <a:pt x="0" y="8501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22808" y="1630786"/>
            <a:ext cx="7149992" cy="5483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160"/>
              </a:lnSpc>
            </a:pPr>
            <a:r>
              <a:rPr lang="en-US" sz="15828" dirty="0">
                <a:solidFill>
                  <a:srgbClr val="344294"/>
                </a:solidFill>
                <a:latin typeface="Berthold Block"/>
              </a:rPr>
              <a:t>¡MUCHAS</a:t>
            </a:r>
          </a:p>
          <a:p>
            <a:pPr marL="0" lvl="0" indent="0">
              <a:lnSpc>
                <a:spcPts val="22160"/>
              </a:lnSpc>
              <a:spcBef>
                <a:spcPct val="0"/>
              </a:spcBef>
            </a:pPr>
            <a:r>
              <a:rPr lang="en-US" sz="15828" dirty="0">
                <a:solidFill>
                  <a:srgbClr val="344294"/>
                </a:solidFill>
                <a:latin typeface="Berthold Block"/>
              </a:rPr>
              <a:t>GRACIAS!</a:t>
            </a:r>
          </a:p>
        </p:txBody>
      </p:sp>
      <p:sp>
        <p:nvSpPr>
          <p:cNvPr id="11" name="Freeform 11"/>
          <p:cNvSpPr/>
          <p:nvPr/>
        </p:nvSpPr>
        <p:spPr>
          <a:xfrm rot="10360073">
            <a:off x="-7832254" y="-8630084"/>
            <a:ext cx="13903659" cy="13909455"/>
          </a:xfrm>
          <a:custGeom>
            <a:avLst/>
            <a:gdLst/>
            <a:ahLst/>
            <a:cxnLst/>
            <a:rect l="l" t="t" r="r" b="b"/>
            <a:pathLst>
              <a:path w="13903659" h="13909455">
                <a:moveTo>
                  <a:pt x="0" y="0"/>
                </a:moveTo>
                <a:lnTo>
                  <a:pt x="13903659" y="0"/>
                </a:lnTo>
                <a:lnTo>
                  <a:pt x="13903659" y="13909454"/>
                </a:lnTo>
                <a:lnTo>
                  <a:pt x="0" y="1390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4712" y="720072"/>
            <a:ext cx="303988" cy="1285875"/>
            <a:chOff x="0" y="0"/>
            <a:chExt cx="80063" cy="33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063" cy="338667"/>
            </a:xfrm>
            <a:custGeom>
              <a:avLst/>
              <a:gdLst/>
              <a:ahLst/>
              <a:cxnLst/>
              <a:rect l="l" t="t" r="r" b="b"/>
              <a:pathLst>
                <a:path w="80063" h="338667">
                  <a:moveTo>
                    <a:pt x="0" y="0"/>
                  </a:moveTo>
                  <a:lnTo>
                    <a:pt x="80063" y="0"/>
                  </a:lnTo>
                  <a:lnTo>
                    <a:pt x="80063" y="338667"/>
                  </a:lnTo>
                  <a:lnTo>
                    <a:pt x="0" y="338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0063" cy="34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9044977" y="-5168624"/>
            <a:ext cx="198046" cy="18288000"/>
            <a:chOff x="0" y="0"/>
            <a:chExt cx="52160" cy="4816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160" cy="4816592"/>
            </a:xfrm>
            <a:custGeom>
              <a:avLst/>
              <a:gdLst/>
              <a:ahLst/>
              <a:cxnLst/>
              <a:rect l="l" t="t" r="r" b="b"/>
              <a:pathLst>
                <a:path w="52160" h="4816592">
                  <a:moveTo>
                    <a:pt x="0" y="0"/>
                  </a:moveTo>
                  <a:lnTo>
                    <a:pt x="52160" y="0"/>
                  </a:lnTo>
                  <a:lnTo>
                    <a:pt x="5216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2160" cy="4826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19632" y="3351007"/>
            <a:ext cx="1248736" cy="12487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92781" y="3351007"/>
            <a:ext cx="1248736" cy="12487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49868" y="3351007"/>
            <a:ext cx="1248736" cy="124873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3218430" y="3679372"/>
            <a:ext cx="597439" cy="592007"/>
          </a:xfrm>
          <a:custGeom>
            <a:avLst/>
            <a:gdLst/>
            <a:ahLst/>
            <a:cxnLst/>
            <a:rect l="l" t="t" r="r" b="b"/>
            <a:pathLst>
              <a:path w="597439" h="592007">
                <a:moveTo>
                  <a:pt x="0" y="0"/>
                </a:moveTo>
                <a:lnTo>
                  <a:pt x="597439" y="0"/>
                </a:lnTo>
                <a:lnTo>
                  <a:pt x="597439" y="592007"/>
                </a:lnTo>
                <a:lnTo>
                  <a:pt x="0" y="5920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494512" y="3580249"/>
            <a:ext cx="559449" cy="712674"/>
          </a:xfrm>
          <a:custGeom>
            <a:avLst/>
            <a:gdLst/>
            <a:ahLst/>
            <a:cxnLst/>
            <a:rect l="l" t="t" r="r" b="b"/>
            <a:pathLst>
              <a:path w="559449" h="712674">
                <a:moveTo>
                  <a:pt x="0" y="0"/>
                </a:moveTo>
                <a:lnTo>
                  <a:pt x="559449" y="0"/>
                </a:lnTo>
                <a:lnTo>
                  <a:pt x="559449" y="712674"/>
                </a:lnTo>
                <a:lnTo>
                  <a:pt x="0" y="71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844681" y="3672639"/>
            <a:ext cx="602024" cy="598740"/>
          </a:xfrm>
          <a:custGeom>
            <a:avLst/>
            <a:gdLst/>
            <a:ahLst/>
            <a:cxnLst/>
            <a:rect l="l" t="t" r="r" b="b"/>
            <a:pathLst>
              <a:path w="602024" h="598740">
                <a:moveTo>
                  <a:pt x="0" y="0"/>
                </a:moveTo>
                <a:lnTo>
                  <a:pt x="602024" y="0"/>
                </a:lnTo>
                <a:lnTo>
                  <a:pt x="602024" y="598740"/>
                </a:lnTo>
                <a:lnTo>
                  <a:pt x="0" y="598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28700" y="600592"/>
            <a:ext cx="7225064" cy="15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95"/>
              </a:lnSpc>
              <a:spcBef>
                <a:spcPct val="0"/>
              </a:spcBef>
            </a:pPr>
            <a:r>
              <a:rPr lang="en-US" sz="10079" spc="393">
                <a:solidFill>
                  <a:srgbClr val="FFFFFF"/>
                </a:solidFill>
                <a:latin typeface="Berthold Block"/>
              </a:rPr>
              <a:t>EL PROBLEMA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18FDEF8-DA7A-4F81-9016-32C6DA278137}"/>
              </a:ext>
            </a:extLst>
          </p:cNvPr>
          <p:cNvGrpSpPr/>
          <p:nvPr/>
        </p:nvGrpSpPr>
        <p:grpSpPr>
          <a:xfrm>
            <a:off x="1366964" y="4824412"/>
            <a:ext cx="4183493" cy="4840008"/>
            <a:chOff x="1366964" y="4824412"/>
            <a:chExt cx="4183493" cy="4840008"/>
          </a:xfrm>
        </p:grpSpPr>
        <p:grpSp>
          <p:nvGrpSpPr>
            <p:cNvPr id="17" name="Group 17"/>
            <p:cNvGrpSpPr/>
            <p:nvPr/>
          </p:nvGrpSpPr>
          <p:grpSpPr>
            <a:xfrm>
              <a:off x="2362200" y="4824412"/>
              <a:ext cx="126939" cy="638175"/>
              <a:chOff x="0" y="0"/>
              <a:chExt cx="12543" cy="16807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43" cy="168079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8079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8079"/>
                    </a:lnTo>
                    <a:lnTo>
                      <a:pt x="0" y="1680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12543" cy="177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366964" y="5691187"/>
              <a:ext cx="4183493" cy="3973233"/>
              <a:chOff x="0" y="0"/>
              <a:chExt cx="1101825" cy="104644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01825" cy="1046448"/>
              </a:xfrm>
              <a:custGeom>
                <a:avLst/>
                <a:gdLst/>
                <a:ahLst/>
                <a:cxnLst/>
                <a:rect l="l" t="t" r="r" b="b"/>
                <a:pathLst>
                  <a:path w="1101825" h="1046448">
                    <a:moveTo>
                      <a:pt x="44414" y="0"/>
                    </a:moveTo>
                    <a:lnTo>
                      <a:pt x="1057411" y="0"/>
                    </a:lnTo>
                    <a:cubicBezTo>
                      <a:pt x="1081941" y="0"/>
                      <a:pt x="1101825" y="19885"/>
                      <a:pt x="1101825" y="44414"/>
                    </a:cubicBezTo>
                    <a:lnTo>
                      <a:pt x="1101825" y="1002034"/>
                    </a:lnTo>
                    <a:cubicBezTo>
                      <a:pt x="1101825" y="1026563"/>
                      <a:pt x="1081941" y="1046448"/>
                      <a:pt x="1057411" y="1046448"/>
                    </a:cubicBezTo>
                    <a:lnTo>
                      <a:pt x="44414" y="1046448"/>
                    </a:lnTo>
                    <a:cubicBezTo>
                      <a:pt x="19885" y="1046448"/>
                      <a:pt x="0" y="1026563"/>
                      <a:pt x="0" y="1002034"/>
                    </a:cubicBezTo>
                    <a:lnTo>
                      <a:pt x="0" y="44414"/>
                    </a:lnTo>
                    <a:cubicBezTo>
                      <a:pt x="0" y="19885"/>
                      <a:pt x="19885" y="0"/>
                      <a:pt x="4441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"/>
                <a:ext cx="1101825" cy="10559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662948" y="4824412"/>
              <a:ext cx="170840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spc="239" dirty="0">
                  <a:solidFill>
                    <a:srgbClr val="FFFFFF"/>
                  </a:solidFill>
                  <a:latin typeface="Berthold Block"/>
                </a:rPr>
                <a:t>CAUSAS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773472" y="6109354"/>
              <a:ext cx="3287981" cy="3106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>
                <a:lnSpc>
                  <a:spcPts val="3500"/>
                </a:lnSpc>
                <a:buFont typeface="Arial"/>
                <a:buChar char="•"/>
              </a:pPr>
              <a:r>
                <a:rPr lang="es-VE" sz="2500" spc="12" dirty="0">
                  <a:solidFill>
                    <a:srgbClr val="000000"/>
                  </a:solidFill>
                  <a:latin typeface="Raleway"/>
                </a:rPr>
                <a:t>Carencia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 </a:t>
              </a:r>
              <a:r>
                <a:rPr lang="es-VE" sz="2500" spc="12" dirty="0">
                  <a:solidFill>
                    <a:srgbClr val="000000"/>
                  </a:solidFill>
                  <a:latin typeface="Raleway"/>
                </a:rPr>
                <a:t>recursos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.</a:t>
              </a:r>
            </a:p>
            <a:p>
              <a:pPr marL="539753" lvl="1" indent="-269876">
                <a:lnSpc>
                  <a:spcPts val="3500"/>
                </a:lnSpc>
                <a:buFont typeface="Arial"/>
                <a:buChar char="•"/>
              </a:pP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Ausencia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 </a:t>
              </a:r>
              <a:r>
                <a:rPr lang="es-VE" sz="2500" spc="12" dirty="0">
                  <a:solidFill>
                    <a:srgbClr val="000000"/>
                  </a:solidFill>
                  <a:latin typeface="Raleway"/>
                </a:rPr>
                <a:t>procesos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gestión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.</a:t>
              </a:r>
            </a:p>
            <a:p>
              <a:pPr marL="539753" lvl="1" indent="-269876">
                <a:lnSpc>
                  <a:spcPts val="3500"/>
                </a:lnSpc>
                <a:buFont typeface="Arial"/>
                <a:buChar char="•"/>
              </a:pP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Desconocimiento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del personal.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7041317" y="4788247"/>
            <a:ext cx="4194429" cy="4876174"/>
            <a:chOff x="7041317" y="4788247"/>
            <a:chExt cx="4194429" cy="4876174"/>
          </a:xfrm>
        </p:grpSpPr>
        <p:grpSp>
          <p:nvGrpSpPr>
            <p:cNvPr id="20" name="Group 20"/>
            <p:cNvGrpSpPr/>
            <p:nvPr/>
          </p:nvGrpSpPr>
          <p:grpSpPr>
            <a:xfrm>
              <a:off x="7041317" y="4788247"/>
              <a:ext cx="121483" cy="674340"/>
              <a:chOff x="0" y="-9525"/>
              <a:chExt cx="12543" cy="17760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543" cy="168079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8079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8079"/>
                    </a:lnTo>
                    <a:lnTo>
                      <a:pt x="0" y="1680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"/>
                <a:ext cx="12543" cy="177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grpSp>
          <p:nvGrpSpPr>
            <p:cNvPr id="50" name="Grupo 49"/>
            <p:cNvGrpSpPr/>
            <p:nvPr/>
          </p:nvGrpSpPr>
          <p:grpSpPr>
            <a:xfrm>
              <a:off x="7052253" y="4826331"/>
              <a:ext cx="4183493" cy="4838090"/>
              <a:chOff x="7052253" y="4826331"/>
              <a:chExt cx="4183493" cy="4838090"/>
            </a:xfrm>
          </p:grpSpPr>
          <p:grpSp>
            <p:nvGrpSpPr>
              <p:cNvPr id="29" name="Group 29"/>
              <p:cNvGrpSpPr/>
              <p:nvPr/>
            </p:nvGrpSpPr>
            <p:grpSpPr>
              <a:xfrm>
                <a:off x="7052253" y="5691188"/>
                <a:ext cx="4183493" cy="3973233"/>
                <a:chOff x="0" y="0"/>
                <a:chExt cx="1101825" cy="1046448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0" y="0"/>
                  <a:ext cx="1101825" cy="104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825" h="1046448">
                      <a:moveTo>
                        <a:pt x="44414" y="0"/>
                      </a:moveTo>
                      <a:lnTo>
                        <a:pt x="1057411" y="0"/>
                      </a:lnTo>
                      <a:cubicBezTo>
                        <a:pt x="1081941" y="0"/>
                        <a:pt x="1101825" y="19885"/>
                        <a:pt x="1101825" y="44414"/>
                      </a:cubicBezTo>
                      <a:lnTo>
                        <a:pt x="1101825" y="1002034"/>
                      </a:lnTo>
                      <a:cubicBezTo>
                        <a:pt x="1101825" y="1026563"/>
                        <a:pt x="1081941" y="1046448"/>
                        <a:pt x="1057411" y="1046448"/>
                      </a:cubicBezTo>
                      <a:lnTo>
                        <a:pt x="44414" y="1046448"/>
                      </a:lnTo>
                      <a:cubicBezTo>
                        <a:pt x="19885" y="1046448"/>
                        <a:pt x="0" y="1026563"/>
                        <a:pt x="0" y="1002034"/>
                      </a:cubicBezTo>
                      <a:lnTo>
                        <a:pt x="0" y="44414"/>
                      </a:lnTo>
                      <a:cubicBezTo>
                        <a:pt x="0" y="19885"/>
                        <a:pt x="19885" y="0"/>
                        <a:pt x="444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31" name="TextBox 31"/>
                <p:cNvSpPr txBox="1"/>
                <p:nvPr/>
              </p:nvSpPr>
              <p:spPr>
                <a:xfrm>
                  <a:off x="0" y="-9525"/>
                  <a:ext cx="1101825" cy="105597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43"/>
                    </a:lnSpc>
                  </a:pPr>
                  <a:endParaRPr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7315194" y="4826331"/>
                <a:ext cx="3657608" cy="6381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5040"/>
                  </a:lnSpc>
                  <a:spcBef>
                    <a:spcPct val="0"/>
                  </a:spcBef>
                </a:pPr>
                <a:r>
                  <a:rPr lang="en-US" sz="4200" spc="239" dirty="0">
                    <a:solidFill>
                      <a:srgbClr val="FFFFFF"/>
                    </a:solidFill>
                    <a:latin typeface="Berthold Block"/>
                  </a:rPr>
                  <a:t>CONSECUENCIAS</a:t>
                </a:r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472483" y="6109354"/>
                <a:ext cx="3287981" cy="2632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39753" lvl="1" indent="-269876">
                  <a:lnSpc>
                    <a:spcPts val="3500"/>
                  </a:lnSpc>
                  <a:buFont typeface="Arial"/>
                  <a:buChar char="•"/>
                </a:pP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Lentitud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en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los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procesos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.</a:t>
                </a:r>
              </a:p>
              <a:p>
                <a:pPr marL="539753" lvl="1" indent="-269876">
                  <a:lnSpc>
                    <a:spcPts val="3500"/>
                  </a:lnSpc>
                  <a:buFont typeface="Arial"/>
                  <a:buChar char="•"/>
                </a:pP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cálculos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inexactos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en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productos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.</a:t>
                </a:r>
              </a:p>
              <a:p>
                <a:pPr marL="539753" lvl="1" indent="-269876">
                  <a:lnSpc>
                    <a:spcPts val="3500"/>
                  </a:lnSpc>
                  <a:buFont typeface="Arial"/>
                  <a:buChar char="•"/>
                </a:pP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perdida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de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tiempo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 y </a:t>
                </a:r>
                <a:r>
                  <a:rPr lang="en-US" sz="2500" spc="12" dirty="0" err="1">
                    <a:solidFill>
                      <a:srgbClr val="000000"/>
                    </a:solidFill>
                    <a:latin typeface="Raleway"/>
                  </a:rPr>
                  <a:t>recursos</a:t>
                </a:r>
                <a:r>
                  <a:rPr lang="en-US" sz="2500" spc="12" dirty="0">
                    <a:solidFill>
                      <a:srgbClr val="000000"/>
                    </a:solidFill>
                    <a:latin typeface="Raleway"/>
                  </a:rPr>
                  <a:t>.</a:t>
                </a:r>
              </a:p>
            </p:txBody>
          </p:sp>
        </p:grpSp>
      </p:grpSp>
      <p:grpSp>
        <p:nvGrpSpPr>
          <p:cNvPr id="52" name="Grupo 51"/>
          <p:cNvGrpSpPr/>
          <p:nvPr/>
        </p:nvGrpSpPr>
        <p:grpSpPr>
          <a:xfrm>
            <a:off x="12682490" y="4824412"/>
            <a:ext cx="4183493" cy="4840009"/>
            <a:chOff x="12682490" y="4824412"/>
            <a:chExt cx="4183493" cy="4840009"/>
          </a:xfrm>
        </p:grpSpPr>
        <p:grpSp>
          <p:nvGrpSpPr>
            <p:cNvPr id="23" name="Group 23"/>
            <p:cNvGrpSpPr/>
            <p:nvPr/>
          </p:nvGrpSpPr>
          <p:grpSpPr>
            <a:xfrm>
              <a:off x="13087949" y="4824412"/>
              <a:ext cx="138523" cy="638175"/>
              <a:chOff x="0" y="0"/>
              <a:chExt cx="12543" cy="16807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43" cy="168079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68079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68079"/>
                    </a:lnTo>
                    <a:lnTo>
                      <a:pt x="0" y="1680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12543" cy="1776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682490" y="5691188"/>
              <a:ext cx="4183493" cy="3973233"/>
              <a:chOff x="0" y="0"/>
              <a:chExt cx="1101825" cy="104644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01825" cy="1046448"/>
              </a:xfrm>
              <a:custGeom>
                <a:avLst/>
                <a:gdLst/>
                <a:ahLst/>
                <a:cxnLst/>
                <a:rect l="l" t="t" r="r" b="b"/>
                <a:pathLst>
                  <a:path w="1101825" h="1046448">
                    <a:moveTo>
                      <a:pt x="44414" y="0"/>
                    </a:moveTo>
                    <a:lnTo>
                      <a:pt x="1057411" y="0"/>
                    </a:lnTo>
                    <a:cubicBezTo>
                      <a:pt x="1081941" y="0"/>
                      <a:pt x="1101825" y="19885"/>
                      <a:pt x="1101825" y="44414"/>
                    </a:cubicBezTo>
                    <a:lnTo>
                      <a:pt x="1101825" y="1002034"/>
                    </a:lnTo>
                    <a:cubicBezTo>
                      <a:pt x="1101825" y="1026563"/>
                      <a:pt x="1081941" y="1046448"/>
                      <a:pt x="1057411" y="1046448"/>
                    </a:cubicBezTo>
                    <a:lnTo>
                      <a:pt x="44414" y="1046448"/>
                    </a:lnTo>
                    <a:cubicBezTo>
                      <a:pt x="19885" y="1046448"/>
                      <a:pt x="0" y="1026563"/>
                      <a:pt x="0" y="1002034"/>
                    </a:cubicBezTo>
                    <a:lnTo>
                      <a:pt x="0" y="44414"/>
                    </a:lnTo>
                    <a:cubicBezTo>
                      <a:pt x="0" y="19885"/>
                      <a:pt x="19885" y="0"/>
                      <a:pt x="4441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1101825" cy="10559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3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3400281" y="4824412"/>
              <a:ext cx="2747911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spc="239" dirty="0">
                  <a:solidFill>
                    <a:srgbClr val="FFFFFF"/>
                  </a:solidFill>
                  <a:latin typeface="Berthold Block"/>
                </a:rPr>
                <a:t>SOLUCIÓNES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3226472" y="6109354"/>
              <a:ext cx="3287981" cy="3106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Implantar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un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sistema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gestión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automatizado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que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beneficie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a la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comunidad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facilitiando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la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toma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 de </a:t>
              </a:r>
              <a:r>
                <a:rPr lang="en-US" sz="2500" spc="12" dirty="0" err="1">
                  <a:solidFill>
                    <a:srgbClr val="000000"/>
                  </a:solidFill>
                  <a:latin typeface="Raleway"/>
                </a:rPr>
                <a:t>deciciones</a:t>
              </a:r>
              <a:r>
                <a:rPr lang="en-US" sz="2500" spc="12" dirty="0">
                  <a:solidFill>
                    <a:srgbClr val="000000"/>
                  </a:solidFill>
                  <a:latin typeface="Raleway"/>
                </a:rPr>
                <a:t>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344294"/>
                </a:solidFill>
                <a:latin typeface="DM Sans Bold"/>
              </a:rPr>
              <a:t>TSU. Cristopher Sierra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5534" y="3694178"/>
            <a:ext cx="8586223" cy="87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Diagnosticar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situación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problemática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actual del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sistema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información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gerencial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empresa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IPM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Oriente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C.A.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45534" y="5042197"/>
            <a:ext cx="820226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Identificar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los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requerimientos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técnicos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para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correcta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implantación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del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sistema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informático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5534" y="7940675"/>
            <a:ext cx="8202260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Instalar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el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Sistema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información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gerencial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los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equipos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informáticos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correspondientes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empresa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IPM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Oriente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C.A.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66492" y="914007"/>
            <a:ext cx="11989462" cy="1057176"/>
            <a:chOff x="0" y="0"/>
            <a:chExt cx="3157718" cy="278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57718" cy="278433"/>
            </a:xfrm>
            <a:custGeom>
              <a:avLst/>
              <a:gdLst/>
              <a:ahLst/>
              <a:cxnLst/>
              <a:rect l="l" t="t" r="r" b="b"/>
              <a:pathLst>
                <a:path w="3157718" h="278433">
                  <a:moveTo>
                    <a:pt x="0" y="0"/>
                  </a:moveTo>
                  <a:lnTo>
                    <a:pt x="3157718" y="0"/>
                  </a:lnTo>
                  <a:lnTo>
                    <a:pt x="3157718" y="278433"/>
                  </a:lnTo>
                  <a:lnTo>
                    <a:pt x="0" y="278433"/>
                  </a:lnTo>
                  <a:close/>
                </a:path>
              </a:pathLst>
            </a:custGeom>
            <a:solidFill>
              <a:srgbClr val="34429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3157718" cy="259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4755" y="914007"/>
            <a:ext cx="11486712" cy="105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87"/>
              </a:lnSpc>
              <a:spcBef>
                <a:spcPct val="0"/>
              </a:spcBef>
            </a:pPr>
            <a:r>
              <a:rPr lang="en-US" sz="6989" spc="223">
                <a:solidFill>
                  <a:srgbClr val="FFFBFB"/>
                </a:solidFill>
                <a:latin typeface="Berthold Block"/>
              </a:rPr>
              <a:t>OBJETIVOS DE LA INVESTIGACIÓN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9781" y="2621188"/>
            <a:ext cx="4528909" cy="83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012169"/>
                </a:solidFill>
                <a:latin typeface="Berthold Block"/>
              </a:rPr>
              <a:t>OBJETIVO 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3921" y="2621188"/>
            <a:ext cx="5284699" cy="83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012169"/>
                </a:solidFill>
                <a:latin typeface="Berthold Block"/>
              </a:rPr>
              <a:t>OBJETIVO ESPECÍFICOS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9781" y="3805336"/>
            <a:ext cx="539128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spc="13" dirty="0" err="1">
                <a:solidFill>
                  <a:srgbClr val="000000"/>
                </a:solidFill>
                <a:latin typeface="DM Sans"/>
              </a:rPr>
              <a:t>Elaborar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 un </a:t>
            </a:r>
            <a:r>
              <a:rPr lang="en-US" sz="2799" spc="13" dirty="0" err="1">
                <a:solidFill>
                  <a:srgbClr val="000000"/>
                </a:solidFill>
                <a:latin typeface="DM Sans"/>
              </a:rPr>
              <a:t>sistema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 de </a:t>
            </a:r>
            <a:r>
              <a:rPr lang="en-US" sz="2799" spc="13" dirty="0" err="1">
                <a:solidFill>
                  <a:srgbClr val="000000"/>
                </a:solidFill>
                <a:latin typeface="DM Sans"/>
              </a:rPr>
              <a:t>información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spc="13" dirty="0" err="1">
                <a:solidFill>
                  <a:srgbClr val="000000"/>
                </a:solidFill>
                <a:latin typeface="DM Sans"/>
              </a:rPr>
              <a:t>gerencial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 para la </a:t>
            </a:r>
            <a:r>
              <a:rPr lang="en-US" sz="2799" spc="13" dirty="0" err="1">
                <a:solidFill>
                  <a:srgbClr val="000000"/>
                </a:solidFill>
                <a:latin typeface="DM Sans"/>
              </a:rPr>
              <a:t>empresa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799" spc="13" dirty="0">
                <a:solidFill>
                  <a:srgbClr val="000000"/>
                </a:solidFill>
                <a:latin typeface="DM Sans Bold"/>
              </a:rPr>
              <a:t>IPM </a:t>
            </a:r>
            <a:r>
              <a:rPr lang="en-US" sz="2799" spc="13" dirty="0" err="1">
                <a:solidFill>
                  <a:srgbClr val="000000"/>
                </a:solidFill>
                <a:latin typeface="DM Sans Bold"/>
              </a:rPr>
              <a:t>Oriente</a:t>
            </a:r>
            <a:r>
              <a:rPr lang="en-US" sz="2799" spc="13" dirty="0">
                <a:solidFill>
                  <a:srgbClr val="000000"/>
                </a:solidFill>
                <a:latin typeface="DM Sans Bold"/>
              </a:rPr>
              <a:t> C.A</a:t>
            </a:r>
            <a:r>
              <a:rPr lang="en-US" sz="2799" spc="13" dirty="0">
                <a:solidFill>
                  <a:srgbClr val="000000"/>
                </a:solidFill>
                <a:latin typeface="DM Sans"/>
              </a:rPr>
              <a:t>. El Tigre, Estado Anzoátegui.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5534" y="6491436"/>
            <a:ext cx="820226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Planificar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la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arquitectura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del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sistema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de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información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500" spc="12" dirty="0" err="1">
                <a:solidFill>
                  <a:srgbClr val="000000"/>
                </a:solidFill>
                <a:latin typeface="Raleway"/>
              </a:rPr>
              <a:t>gerencial</a:t>
            </a:r>
            <a:r>
              <a:rPr lang="en-US" sz="2500" spc="12" dirty="0">
                <a:solidFill>
                  <a:srgbClr val="000000"/>
                </a:solidFill>
                <a:latin typeface="Raleway"/>
              </a:rPr>
              <a:t>.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7383923" y="2628408"/>
            <a:ext cx="0" cy="6629892"/>
          </a:xfrm>
          <a:prstGeom prst="line">
            <a:avLst/>
          </a:prstGeom>
          <a:ln w="85725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853921" y="3519614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 dirty="0">
                <a:solidFill>
                  <a:srgbClr val="012169"/>
                </a:solidFill>
                <a:latin typeface="Berthold Blo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3921" y="4940727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012169"/>
                </a:solidFill>
                <a:latin typeface="Berthold Block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53921" y="6361840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>
                <a:solidFill>
                  <a:srgbClr val="012169"/>
                </a:solidFill>
                <a:latin typeface="Berthold Block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3921" y="7782953"/>
            <a:ext cx="441717" cy="83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5"/>
              </a:lnSpc>
              <a:spcBef>
                <a:spcPct val="0"/>
              </a:spcBef>
            </a:pPr>
            <a:r>
              <a:rPr lang="en-US" sz="4858" dirty="0">
                <a:solidFill>
                  <a:srgbClr val="012169"/>
                </a:solidFill>
                <a:latin typeface="Berthold Block"/>
              </a:rPr>
              <a:t>4</a:t>
            </a:r>
          </a:p>
        </p:txBody>
      </p:sp>
      <p:grpSp>
        <p:nvGrpSpPr>
          <p:cNvPr id="18" name="Group 18"/>
          <p:cNvGrpSpPr/>
          <p:nvPr/>
        </p:nvGrpSpPr>
        <p:grpSpPr>
          <a:xfrm rot="-8415911">
            <a:off x="-6728998" y="6815608"/>
            <a:ext cx="13457996" cy="3264379"/>
            <a:chOff x="0" y="0"/>
            <a:chExt cx="17943995" cy="43525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0116" y="4393588"/>
            <a:ext cx="10312873" cy="1499824"/>
            <a:chOff x="0" y="0"/>
            <a:chExt cx="3258652" cy="47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8651" cy="473913"/>
            </a:xfrm>
            <a:custGeom>
              <a:avLst/>
              <a:gdLst/>
              <a:ahLst/>
              <a:cxnLst/>
              <a:rect l="l" t="t" r="r" b="b"/>
              <a:pathLst>
                <a:path w="3258651" h="473913">
                  <a:moveTo>
                    <a:pt x="24773" y="0"/>
                  </a:moveTo>
                  <a:lnTo>
                    <a:pt x="3233878" y="0"/>
                  </a:lnTo>
                  <a:cubicBezTo>
                    <a:pt x="3247560" y="0"/>
                    <a:pt x="3258651" y="11091"/>
                    <a:pt x="3258651" y="24773"/>
                  </a:cubicBezTo>
                  <a:lnTo>
                    <a:pt x="3258651" y="449140"/>
                  </a:lnTo>
                  <a:cubicBezTo>
                    <a:pt x="3258651" y="462822"/>
                    <a:pt x="3247560" y="473913"/>
                    <a:pt x="3233878" y="473913"/>
                  </a:cubicBezTo>
                  <a:lnTo>
                    <a:pt x="24773" y="473913"/>
                  </a:lnTo>
                  <a:cubicBezTo>
                    <a:pt x="11091" y="473913"/>
                    <a:pt x="0" y="462822"/>
                    <a:pt x="0" y="449140"/>
                  </a:cubicBezTo>
                  <a:lnTo>
                    <a:pt x="0" y="24773"/>
                  </a:lnTo>
                  <a:cubicBezTo>
                    <a:pt x="0" y="11091"/>
                    <a:pt x="11091" y="0"/>
                    <a:pt x="24773" y="0"/>
                  </a:cubicBezTo>
                  <a:close/>
                </a:path>
              </a:pathLst>
            </a:custGeom>
            <a:solidFill>
              <a:srgbClr val="0121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258652" cy="454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86875" y="0"/>
            <a:ext cx="5369930" cy="5369930"/>
          </a:xfrm>
          <a:custGeom>
            <a:avLst/>
            <a:gdLst/>
            <a:ahLst/>
            <a:cxnLst/>
            <a:rect l="l" t="t" r="r" b="b"/>
            <a:pathLst>
              <a:path w="5369930" h="5369930">
                <a:moveTo>
                  <a:pt x="0" y="0"/>
                </a:moveTo>
                <a:lnTo>
                  <a:pt x="5369930" y="0"/>
                </a:lnTo>
                <a:lnTo>
                  <a:pt x="5369930" y="5369930"/>
                </a:lnTo>
                <a:lnTo>
                  <a:pt x="0" y="536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8633" y="4416929"/>
            <a:ext cx="8630167" cy="13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12"/>
              </a:lnSpc>
              <a:spcBef>
                <a:spcPct val="0"/>
              </a:spcBef>
            </a:pPr>
            <a:r>
              <a:rPr lang="en-US" sz="7835" dirty="0">
                <a:solidFill>
                  <a:srgbClr val="FFFBFB"/>
                </a:solidFill>
                <a:latin typeface="Berthold Block"/>
              </a:rPr>
              <a:t>OBJETIVO ESPECÍFICO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0202" y="6569154"/>
            <a:ext cx="7167596" cy="103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DM Sans"/>
              </a:rPr>
              <a:t>Diagnosticar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la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situación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problemática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actual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la </a:t>
            </a:r>
            <a:r>
              <a:rPr lang="en-US" sz="3000" dirty="0" err="1">
                <a:solidFill>
                  <a:srgbClr val="000000"/>
                </a:solidFill>
                <a:latin typeface="DM Sans"/>
              </a:rPr>
              <a:t>empresa</a:t>
            </a:r>
            <a:r>
              <a:rPr lang="en-US" sz="30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DM Sans Bold"/>
              </a:rPr>
              <a:t>IPM Oriente C.A.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029200" y="6522898"/>
            <a:ext cx="0" cy="1128832"/>
          </a:xfrm>
          <a:prstGeom prst="line">
            <a:avLst/>
          </a:prstGeom>
          <a:ln w="209550" cap="flat">
            <a:solidFill>
              <a:srgbClr val="01216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625657" y="0"/>
            <a:ext cx="6254290" cy="571500"/>
            <a:chOff x="0" y="0"/>
            <a:chExt cx="1647220" cy="1505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7220" cy="150519"/>
            </a:xfrm>
            <a:custGeom>
              <a:avLst/>
              <a:gdLst/>
              <a:ahLst/>
              <a:cxnLst/>
              <a:rect l="l" t="t" r="r" b="b"/>
              <a:pathLst>
                <a:path w="1647220" h="150519">
                  <a:moveTo>
                    <a:pt x="0" y="0"/>
                  </a:moveTo>
                  <a:lnTo>
                    <a:pt x="1647220" y="0"/>
                  </a:lnTo>
                  <a:lnTo>
                    <a:pt x="1647220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47220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8415911">
            <a:off x="11522740" y="416700"/>
            <a:ext cx="13457996" cy="3264379"/>
            <a:chOff x="0" y="0"/>
            <a:chExt cx="17943995" cy="4352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-8415911">
            <a:off x="-8354656" y="5901847"/>
            <a:ext cx="13457996" cy="3264379"/>
            <a:chOff x="0" y="0"/>
            <a:chExt cx="17943995" cy="43525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b="-2620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774458" y="5143500"/>
            <a:ext cx="19062458" cy="0"/>
          </a:xfrm>
          <a:prstGeom prst="line">
            <a:avLst/>
          </a:prstGeom>
          <a:ln w="1524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414941" y="4638416"/>
            <a:ext cx="3593010" cy="1010168"/>
            <a:chOff x="0" y="0"/>
            <a:chExt cx="946307" cy="266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6307" cy="266052"/>
            </a:xfrm>
            <a:custGeom>
              <a:avLst/>
              <a:gdLst/>
              <a:ahLst/>
              <a:cxnLst/>
              <a:rect l="l" t="t" r="r" b="b"/>
              <a:pathLst>
                <a:path w="946307" h="266052">
                  <a:moveTo>
                    <a:pt x="25857" y="0"/>
                  </a:moveTo>
                  <a:lnTo>
                    <a:pt x="920451" y="0"/>
                  </a:lnTo>
                  <a:cubicBezTo>
                    <a:pt x="927308" y="0"/>
                    <a:pt x="933885" y="2724"/>
                    <a:pt x="938734" y="7573"/>
                  </a:cubicBezTo>
                  <a:cubicBezTo>
                    <a:pt x="943583" y="12422"/>
                    <a:pt x="946307" y="18999"/>
                    <a:pt x="946307" y="25857"/>
                  </a:cubicBezTo>
                  <a:lnTo>
                    <a:pt x="946307" y="240196"/>
                  </a:lnTo>
                  <a:cubicBezTo>
                    <a:pt x="946307" y="247053"/>
                    <a:pt x="943583" y="253630"/>
                    <a:pt x="938734" y="258479"/>
                  </a:cubicBezTo>
                  <a:cubicBezTo>
                    <a:pt x="933885" y="263328"/>
                    <a:pt x="927308" y="266052"/>
                    <a:pt x="920451" y="266052"/>
                  </a:cubicBezTo>
                  <a:lnTo>
                    <a:pt x="25857" y="266052"/>
                  </a:lnTo>
                  <a:cubicBezTo>
                    <a:pt x="11576" y="266052"/>
                    <a:pt x="0" y="254476"/>
                    <a:pt x="0" y="240196"/>
                  </a:cubicBezTo>
                  <a:lnTo>
                    <a:pt x="0" y="25857"/>
                  </a:lnTo>
                  <a:cubicBezTo>
                    <a:pt x="0" y="18999"/>
                    <a:pt x="2724" y="12422"/>
                    <a:pt x="7573" y="7573"/>
                  </a:cubicBezTo>
                  <a:cubicBezTo>
                    <a:pt x="12422" y="2724"/>
                    <a:pt x="18999" y="0"/>
                    <a:pt x="25857" y="0"/>
                  </a:cubicBez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46307" cy="275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86421" y="2076696"/>
            <a:ext cx="3034807" cy="2571309"/>
          </a:xfrm>
          <a:custGeom>
            <a:avLst/>
            <a:gdLst/>
            <a:ahLst/>
            <a:cxnLst/>
            <a:rect l="l" t="t" r="r" b="b"/>
            <a:pathLst>
              <a:path w="3034807" h="2571309">
                <a:moveTo>
                  <a:pt x="0" y="0"/>
                </a:moveTo>
                <a:lnTo>
                  <a:pt x="3034808" y="0"/>
                </a:lnTo>
                <a:lnTo>
                  <a:pt x="3034808" y="2571309"/>
                </a:lnTo>
                <a:lnTo>
                  <a:pt x="0" y="257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9182100" y="-44484"/>
            <a:ext cx="0" cy="10331625"/>
          </a:xfrm>
          <a:prstGeom prst="line">
            <a:avLst/>
          </a:prstGeom>
          <a:ln w="1524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9280" y="348615"/>
            <a:ext cx="2751409" cy="68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9"/>
              </a:lnSpc>
              <a:spcBef>
                <a:spcPct val="0"/>
              </a:spcBef>
            </a:pPr>
            <a:r>
              <a:rPr lang="en-US" sz="3999" spc="155">
                <a:solidFill>
                  <a:srgbClr val="344294"/>
                </a:solidFill>
                <a:latin typeface="Berthold Block"/>
              </a:rPr>
              <a:t>ACTIVIDAD 1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105846"/>
            <a:ext cx="547648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344294"/>
                </a:solidFill>
                <a:latin typeface="DM Sans"/>
              </a:rPr>
              <a:t>Formar al equipo investigador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9458989" y="280251"/>
            <a:ext cx="7800311" cy="4109720"/>
            <a:chOff x="9458989" y="280251"/>
            <a:chExt cx="7800311" cy="4109720"/>
          </a:xfrm>
        </p:grpSpPr>
        <p:sp>
          <p:nvSpPr>
            <p:cNvPr id="12" name="Freeform 12"/>
            <p:cNvSpPr/>
            <p:nvPr/>
          </p:nvSpPr>
          <p:spPr>
            <a:xfrm>
              <a:off x="9458989" y="2280557"/>
              <a:ext cx="3597443" cy="1781150"/>
            </a:xfrm>
            <a:custGeom>
              <a:avLst/>
              <a:gdLst/>
              <a:ahLst/>
              <a:cxnLst/>
              <a:rect l="l" t="t" r="r" b="b"/>
              <a:pathLst>
                <a:path w="3597443" h="1781150">
                  <a:moveTo>
                    <a:pt x="0" y="0"/>
                  </a:moveTo>
                  <a:lnTo>
                    <a:pt x="3597442" y="0"/>
                  </a:lnTo>
                  <a:lnTo>
                    <a:pt x="3597442" y="1781150"/>
                  </a:lnTo>
                  <a:lnTo>
                    <a:pt x="0" y="178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3269" b="-48703"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257120" y="2076696"/>
              <a:ext cx="4002180" cy="2313275"/>
              <a:chOff x="0" y="0"/>
              <a:chExt cx="70311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0311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703110" h="406400">
                    <a:moveTo>
                      <a:pt x="44492" y="0"/>
                    </a:moveTo>
                    <a:lnTo>
                      <a:pt x="658618" y="0"/>
                    </a:lnTo>
                    <a:cubicBezTo>
                      <a:pt x="670418" y="0"/>
                      <a:pt x="681734" y="4688"/>
                      <a:pt x="690078" y="13031"/>
                    </a:cubicBezTo>
                    <a:cubicBezTo>
                      <a:pt x="698422" y="21375"/>
                      <a:pt x="703110" y="32692"/>
                      <a:pt x="703110" y="44492"/>
                    </a:cubicBezTo>
                    <a:lnTo>
                      <a:pt x="703110" y="361908"/>
                    </a:lnTo>
                    <a:cubicBezTo>
                      <a:pt x="703110" y="373708"/>
                      <a:pt x="698422" y="385025"/>
                      <a:pt x="690078" y="393369"/>
                    </a:cubicBezTo>
                    <a:cubicBezTo>
                      <a:pt x="681734" y="401712"/>
                      <a:pt x="670418" y="406400"/>
                      <a:pt x="658618" y="406400"/>
                    </a:cubicBezTo>
                    <a:lnTo>
                      <a:pt x="44492" y="406400"/>
                    </a:lnTo>
                    <a:cubicBezTo>
                      <a:pt x="32692" y="406400"/>
                      <a:pt x="21375" y="401712"/>
                      <a:pt x="13031" y="393369"/>
                    </a:cubicBezTo>
                    <a:cubicBezTo>
                      <a:pt x="4688" y="385025"/>
                      <a:pt x="0" y="373708"/>
                      <a:pt x="0" y="361908"/>
                    </a:cubicBezTo>
                    <a:lnTo>
                      <a:pt x="0" y="44492"/>
                    </a:lnTo>
                    <a:cubicBezTo>
                      <a:pt x="0" y="32692"/>
                      <a:pt x="4688" y="21375"/>
                      <a:pt x="13031" y="13031"/>
                    </a:cubicBezTo>
                    <a:cubicBezTo>
                      <a:pt x="21375" y="4688"/>
                      <a:pt x="32692" y="0"/>
                      <a:pt x="44492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4878" b="-14878"/>
                </a:stretch>
              </a:blip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9850490" y="280251"/>
              <a:ext cx="2738240" cy="68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19"/>
                </a:lnSpc>
                <a:spcBef>
                  <a:spcPct val="0"/>
                </a:spcBef>
              </a:pPr>
              <a:r>
                <a:rPr lang="en-US" sz="3999" spc="155" dirty="0">
                  <a:solidFill>
                    <a:srgbClr val="344294"/>
                  </a:solidFill>
                  <a:latin typeface="Berthold Block"/>
                </a:rPr>
                <a:t>ACTIVIDAD 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879304" y="1077271"/>
              <a:ext cx="4874671" cy="51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4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44294"/>
                  </a:solidFill>
                  <a:latin typeface="DM Sans"/>
                </a:rPr>
                <a:t>Selección de la comunidad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1028700" y="5686516"/>
            <a:ext cx="6662667" cy="4247766"/>
            <a:chOff x="1028700" y="5686516"/>
            <a:chExt cx="6662667" cy="4247766"/>
          </a:xfrm>
        </p:grpSpPr>
        <p:grpSp>
          <p:nvGrpSpPr>
            <p:cNvPr id="8" name="Group 8"/>
            <p:cNvGrpSpPr/>
            <p:nvPr/>
          </p:nvGrpSpPr>
          <p:grpSpPr>
            <a:xfrm>
              <a:off x="5318993" y="7539140"/>
              <a:ext cx="2372374" cy="237237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33333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 rot="-3641321">
              <a:off x="1464351" y="7524220"/>
              <a:ext cx="2410062" cy="241006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16666" b="-16666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028700" y="5686516"/>
              <a:ext cx="2751409" cy="68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19"/>
                </a:lnSpc>
                <a:spcBef>
                  <a:spcPct val="0"/>
                </a:spcBef>
              </a:pPr>
              <a:r>
                <a:rPr lang="en-US" sz="3999" spc="155" dirty="0">
                  <a:solidFill>
                    <a:srgbClr val="344294"/>
                  </a:solidFill>
                  <a:latin typeface="Berthold Block"/>
                </a:rPr>
                <a:t>ACTIVIDAD 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65585" y="6309424"/>
              <a:ext cx="5635377" cy="103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Realizar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visitas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a la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empresa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para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realizar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observaciones</a:t>
              </a:r>
              <a:endParaRPr lang="en-US" sz="3000" dirty="0">
                <a:solidFill>
                  <a:srgbClr val="344294"/>
                </a:solidFill>
                <a:latin typeface="DM San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14578" y="4871171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  <p:grpSp>
        <p:nvGrpSpPr>
          <p:cNvPr id="33" name="Grupo 32"/>
          <p:cNvGrpSpPr/>
          <p:nvPr/>
        </p:nvGrpSpPr>
        <p:grpSpPr>
          <a:xfrm>
            <a:off x="10305023" y="5819866"/>
            <a:ext cx="7495664" cy="3628455"/>
            <a:chOff x="10305023" y="5819866"/>
            <a:chExt cx="7495664" cy="3628455"/>
          </a:xfrm>
        </p:grpSpPr>
        <p:grpSp>
          <p:nvGrpSpPr>
            <p:cNvPr id="18" name="Group 18"/>
            <p:cNvGrpSpPr/>
            <p:nvPr/>
          </p:nvGrpSpPr>
          <p:grpSpPr>
            <a:xfrm>
              <a:off x="10305023" y="7345744"/>
              <a:ext cx="3400394" cy="2102577"/>
              <a:chOff x="0" y="0"/>
              <a:chExt cx="4533858" cy="280343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533858" cy="2803436"/>
              </a:xfrm>
              <a:custGeom>
                <a:avLst/>
                <a:gdLst/>
                <a:ahLst/>
                <a:cxnLst/>
                <a:rect l="l" t="t" r="r" b="b"/>
                <a:pathLst>
                  <a:path w="4533858" h="2803436">
                    <a:moveTo>
                      <a:pt x="0" y="0"/>
                    </a:moveTo>
                    <a:lnTo>
                      <a:pt x="4533858" y="0"/>
                    </a:lnTo>
                    <a:lnTo>
                      <a:pt x="4533858" y="2803436"/>
                    </a:lnTo>
                    <a:lnTo>
                      <a:pt x="0" y="28034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20" name="Freeform 20"/>
            <p:cNvSpPr/>
            <p:nvPr/>
          </p:nvSpPr>
          <p:spPr>
            <a:xfrm>
              <a:off x="15429441" y="7345744"/>
              <a:ext cx="1334008" cy="1912556"/>
            </a:xfrm>
            <a:custGeom>
              <a:avLst/>
              <a:gdLst/>
              <a:ahLst/>
              <a:cxnLst/>
              <a:rect l="l" t="t" r="r" b="b"/>
              <a:pathLst>
                <a:path w="1334008" h="1912556">
                  <a:moveTo>
                    <a:pt x="0" y="0"/>
                  </a:moveTo>
                  <a:lnTo>
                    <a:pt x="1334008" y="0"/>
                  </a:lnTo>
                  <a:lnTo>
                    <a:pt x="1334008" y="1912556"/>
                  </a:lnTo>
                  <a:lnTo>
                    <a:pt x="0" y="1912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0305023" y="5819866"/>
              <a:ext cx="2751409" cy="68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19"/>
                </a:lnSpc>
                <a:spcBef>
                  <a:spcPct val="0"/>
                </a:spcBef>
              </a:pPr>
              <a:r>
                <a:rPr lang="en-US" sz="3999" spc="155" dirty="0">
                  <a:solidFill>
                    <a:srgbClr val="344294"/>
                  </a:solidFill>
                  <a:latin typeface="Berthold Block"/>
                </a:rPr>
                <a:t>ACTIVIDAD 4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439431" y="6576124"/>
              <a:ext cx="7361256" cy="512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4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Realizar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entrevistas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y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listas</a:t>
              </a:r>
              <a:r>
                <a:rPr lang="en-US" sz="3000" dirty="0">
                  <a:solidFill>
                    <a:srgbClr val="344294"/>
                  </a:solidFill>
                  <a:latin typeface="DM Sans"/>
                </a:rPr>
                <a:t> de </a:t>
              </a:r>
              <a:r>
                <a:rPr lang="en-US" sz="3000" dirty="0" err="1">
                  <a:solidFill>
                    <a:srgbClr val="344294"/>
                  </a:solidFill>
                  <a:latin typeface="DM Sans"/>
                </a:rPr>
                <a:t>chequeo</a:t>
              </a:r>
              <a:endParaRPr lang="en-US" sz="3000" dirty="0">
                <a:solidFill>
                  <a:srgbClr val="344294"/>
                </a:solidFill>
                <a:latin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606499" y="-1366308"/>
            <a:ext cx="2762702" cy="6854445"/>
            <a:chOff x="0" y="0"/>
            <a:chExt cx="862412" cy="21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2139700"/>
            </a:xfrm>
            <a:custGeom>
              <a:avLst/>
              <a:gdLst/>
              <a:ahLst/>
              <a:cxnLst/>
              <a:rect l="l" t="t" r="r" b="b"/>
              <a:pathLst>
                <a:path w="862412" h="2139700">
                  <a:moveTo>
                    <a:pt x="151324" y="0"/>
                  </a:moveTo>
                  <a:lnTo>
                    <a:pt x="711087" y="0"/>
                  </a:lnTo>
                  <a:cubicBezTo>
                    <a:pt x="751221" y="0"/>
                    <a:pt x="789711" y="15943"/>
                    <a:pt x="818090" y="44322"/>
                  </a:cubicBezTo>
                  <a:cubicBezTo>
                    <a:pt x="846469" y="72701"/>
                    <a:pt x="862412" y="111191"/>
                    <a:pt x="862412" y="151324"/>
                  </a:cubicBezTo>
                  <a:lnTo>
                    <a:pt x="862412" y="1988376"/>
                  </a:lnTo>
                  <a:cubicBezTo>
                    <a:pt x="862412" y="2071950"/>
                    <a:pt x="794661" y="2139700"/>
                    <a:pt x="711087" y="2139700"/>
                  </a:cubicBezTo>
                  <a:lnTo>
                    <a:pt x="151324" y="2139700"/>
                  </a:lnTo>
                  <a:cubicBezTo>
                    <a:pt x="67750" y="2139700"/>
                    <a:pt x="0" y="2071950"/>
                    <a:pt x="0" y="1988376"/>
                  </a:cubicBezTo>
                  <a:lnTo>
                    <a:pt x="0" y="151324"/>
                  </a:lnTo>
                  <a:cubicBezTo>
                    <a:pt x="0" y="67750"/>
                    <a:pt x="67750" y="0"/>
                    <a:pt x="151324" y="0"/>
                  </a:cubicBezTo>
                  <a:close/>
                </a:path>
              </a:pathLst>
            </a:custGeom>
            <a:solidFill>
              <a:srgbClr val="34429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218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1606499" y="4798863"/>
            <a:ext cx="2762702" cy="6854445"/>
            <a:chOff x="0" y="0"/>
            <a:chExt cx="862412" cy="2139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2139700"/>
            </a:xfrm>
            <a:custGeom>
              <a:avLst/>
              <a:gdLst/>
              <a:ahLst/>
              <a:cxnLst/>
              <a:rect l="l" t="t" r="r" b="b"/>
              <a:pathLst>
                <a:path w="862412" h="2139700">
                  <a:moveTo>
                    <a:pt x="154127" y="0"/>
                  </a:moveTo>
                  <a:lnTo>
                    <a:pt x="708285" y="0"/>
                  </a:lnTo>
                  <a:cubicBezTo>
                    <a:pt x="793407" y="0"/>
                    <a:pt x="862412" y="69005"/>
                    <a:pt x="862412" y="154127"/>
                  </a:cubicBezTo>
                  <a:lnTo>
                    <a:pt x="862412" y="1985574"/>
                  </a:lnTo>
                  <a:cubicBezTo>
                    <a:pt x="862412" y="2070696"/>
                    <a:pt x="793407" y="2139700"/>
                    <a:pt x="708285" y="2139700"/>
                  </a:cubicBezTo>
                  <a:lnTo>
                    <a:pt x="154127" y="2139700"/>
                  </a:lnTo>
                  <a:cubicBezTo>
                    <a:pt x="69005" y="2139700"/>
                    <a:pt x="0" y="2070696"/>
                    <a:pt x="0" y="1985574"/>
                  </a:cubicBezTo>
                  <a:lnTo>
                    <a:pt x="0" y="154127"/>
                  </a:lnTo>
                  <a:cubicBezTo>
                    <a:pt x="0" y="69005"/>
                    <a:pt x="69005" y="0"/>
                    <a:pt x="154127" y="0"/>
                  </a:cubicBezTo>
                  <a:close/>
                </a:path>
              </a:pathLst>
            </a:custGeom>
            <a:solidFill>
              <a:srgbClr val="34429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218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51337" y="842713"/>
            <a:ext cx="2445957" cy="2436403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5121" t="-11178" r="-2331" b="-27809"/>
              </a:stretch>
            </a:blipFill>
          </p:spPr>
          <p:txBody>
            <a:bodyPr/>
            <a:lstStyle/>
            <a:p>
              <a:endParaRPr lang="es-AR" dirty="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11606499" y="1716277"/>
            <a:ext cx="2762702" cy="6854445"/>
            <a:chOff x="0" y="0"/>
            <a:chExt cx="862412" cy="2139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2139700"/>
            </a:xfrm>
            <a:custGeom>
              <a:avLst/>
              <a:gdLst/>
              <a:ahLst/>
              <a:cxnLst/>
              <a:rect l="l" t="t" r="r" b="b"/>
              <a:pathLst>
                <a:path w="862412" h="2139700">
                  <a:moveTo>
                    <a:pt x="154127" y="0"/>
                  </a:moveTo>
                  <a:lnTo>
                    <a:pt x="708285" y="0"/>
                  </a:lnTo>
                  <a:cubicBezTo>
                    <a:pt x="793407" y="0"/>
                    <a:pt x="862412" y="69005"/>
                    <a:pt x="862412" y="154127"/>
                  </a:cubicBezTo>
                  <a:lnTo>
                    <a:pt x="862412" y="1985574"/>
                  </a:lnTo>
                  <a:cubicBezTo>
                    <a:pt x="862412" y="2070696"/>
                    <a:pt x="793407" y="2139700"/>
                    <a:pt x="708285" y="2139700"/>
                  </a:cubicBezTo>
                  <a:lnTo>
                    <a:pt x="154127" y="2139700"/>
                  </a:lnTo>
                  <a:cubicBezTo>
                    <a:pt x="69005" y="2139700"/>
                    <a:pt x="0" y="2070696"/>
                    <a:pt x="0" y="1985574"/>
                  </a:cubicBezTo>
                  <a:lnTo>
                    <a:pt x="0" y="154127"/>
                  </a:lnTo>
                  <a:cubicBezTo>
                    <a:pt x="0" y="69005"/>
                    <a:pt x="69005" y="0"/>
                    <a:pt x="154127" y="0"/>
                  </a:cubicBezTo>
                  <a:close/>
                </a:path>
              </a:pathLst>
            </a:custGeom>
            <a:solidFill>
              <a:srgbClr val="344294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218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3779080" y="1718292"/>
            <a:ext cx="2762702" cy="6854445"/>
            <a:chOff x="0" y="0"/>
            <a:chExt cx="862412" cy="2139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2139700"/>
            </a:xfrm>
            <a:custGeom>
              <a:avLst/>
              <a:gdLst/>
              <a:ahLst/>
              <a:cxnLst/>
              <a:rect l="l" t="t" r="r" b="b"/>
              <a:pathLst>
                <a:path w="862412" h="2139700">
                  <a:moveTo>
                    <a:pt x="126104" y="0"/>
                  </a:moveTo>
                  <a:lnTo>
                    <a:pt x="736308" y="0"/>
                  </a:lnTo>
                  <a:cubicBezTo>
                    <a:pt x="769753" y="0"/>
                    <a:pt x="801828" y="13286"/>
                    <a:pt x="825477" y="36935"/>
                  </a:cubicBezTo>
                  <a:cubicBezTo>
                    <a:pt x="849126" y="60584"/>
                    <a:pt x="862412" y="92659"/>
                    <a:pt x="862412" y="126104"/>
                  </a:cubicBezTo>
                  <a:lnTo>
                    <a:pt x="862412" y="2013597"/>
                  </a:lnTo>
                  <a:cubicBezTo>
                    <a:pt x="862412" y="2083242"/>
                    <a:pt x="805953" y="2139700"/>
                    <a:pt x="736308" y="2139700"/>
                  </a:cubicBezTo>
                  <a:lnTo>
                    <a:pt x="126104" y="2139700"/>
                  </a:lnTo>
                  <a:cubicBezTo>
                    <a:pt x="56458" y="2139700"/>
                    <a:pt x="0" y="2083242"/>
                    <a:pt x="0" y="2013597"/>
                  </a:cubicBezTo>
                  <a:lnTo>
                    <a:pt x="0" y="126104"/>
                  </a:lnTo>
                  <a:cubicBezTo>
                    <a:pt x="0" y="56458"/>
                    <a:pt x="56458" y="0"/>
                    <a:pt x="126104" y="0"/>
                  </a:cubicBezTo>
                  <a:close/>
                </a:path>
              </a:pathLst>
            </a:custGeom>
            <a:solidFill>
              <a:srgbClr val="344294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218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917322" y="3922963"/>
            <a:ext cx="2424581" cy="2415110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4511" r="223" b="-6326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3779080" y="4798863"/>
            <a:ext cx="2762702" cy="6854445"/>
            <a:chOff x="0" y="0"/>
            <a:chExt cx="862412" cy="2139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2412" cy="2139700"/>
            </a:xfrm>
            <a:custGeom>
              <a:avLst/>
              <a:gdLst/>
              <a:ahLst/>
              <a:cxnLst/>
              <a:rect l="l" t="t" r="r" b="b"/>
              <a:pathLst>
                <a:path w="862412" h="2139700">
                  <a:moveTo>
                    <a:pt x="154127" y="0"/>
                  </a:moveTo>
                  <a:lnTo>
                    <a:pt x="708285" y="0"/>
                  </a:lnTo>
                  <a:cubicBezTo>
                    <a:pt x="793407" y="0"/>
                    <a:pt x="862412" y="69005"/>
                    <a:pt x="862412" y="154127"/>
                  </a:cubicBezTo>
                  <a:lnTo>
                    <a:pt x="862412" y="1985574"/>
                  </a:lnTo>
                  <a:cubicBezTo>
                    <a:pt x="862412" y="2070696"/>
                    <a:pt x="793407" y="2139700"/>
                    <a:pt x="708285" y="2139700"/>
                  </a:cubicBezTo>
                  <a:lnTo>
                    <a:pt x="154127" y="2139700"/>
                  </a:lnTo>
                  <a:cubicBezTo>
                    <a:pt x="69005" y="2139700"/>
                    <a:pt x="0" y="2070696"/>
                    <a:pt x="0" y="1985574"/>
                  </a:cubicBezTo>
                  <a:lnTo>
                    <a:pt x="0" y="154127"/>
                  </a:lnTo>
                  <a:cubicBezTo>
                    <a:pt x="0" y="69005"/>
                    <a:pt x="69005" y="0"/>
                    <a:pt x="154127" y="0"/>
                  </a:cubicBezTo>
                  <a:close/>
                </a:path>
              </a:pathLst>
            </a:custGeom>
            <a:solidFill>
              <a:srgbClr val="344294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62412" cy="218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964399" y="7006517"/>
            <a:ext cx="2448702" cy="2439136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4477" r="223" b="-2885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751337" y="7010626"/>
            <a:ext cx="2418854" cy="2409406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7461" r="223" b="-5031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32" name="AutoShape 32"/>
          <p:cNvSpPr/>
          <p:nvPr/>
        </p:nvSpPr>
        <p:spPr>
          <a:xfrm flipV="1">
            <a:off x="1872927" y="2450344"/>
            <a:ext cx="0" cy="494758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5521744" y="9782175"/>
            <a:ext cx="1961184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751337" y="3898035"/>
            <a:ext cx="2445957" cy="2436403"/>
            <a:chOff x="0" y="0"/>
            <a:chExt cx="6502400" cy="6477000"/>
          </a:xfrm>
        </p:grpSpPr>
        <p:sp>
          <p:nvSpPr>
            <p:cNvPr id="35" name="Freeform 3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48862" t="-39156" r="-15099" b="-80222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312311" y="4085726"/>
            <a:ext cx="3510289" cy="46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153" spc="157" dirty="0" err="1">
                <a:solidFill>
                  <a:srgbClr val="FFFBFB"/>
                </a:solidFill>
                <a:latin typeface="Berthold Block"/>
              </a:rPr>
              <a:t>Cristhian</a:t>
            </a:r>
            <a:r>
              <a:rPr lang="en-US" sz="3153" spc="157" dirty="0">
                <a:solidFill>
                  <a:srgbClr val="FFFBFB"/>
                </a:solidFill>
                <a:latin typeface="Berthold Block"/>
              </a:rPr>
              <a:t> Medina</a:t>
            </a:r>
          </a:p>
        </p:txBody>
      </p:sp>
      <p:sp>
        <p:nvSpPr>
          <p:cNvPr id="38" name="AutoShape 38"/>
          <p:cNvSpPr/>
          <p:nvPr/>
        </p:nvSpPr>
        <p:spPr>
          <a:xfrm flipH="1">
            <a:off x="4644542" y="4734887"/>
            <a:ext cx="2869636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2328974" y="7229108"/>
            <a:ext cx="3858808" cy="46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153" spc="157" dirty="0">
                <a:solidFill>
                  <a:srgbClr val="FFFBFB"/>
                </a:solidFill>
                <a:latin typeface="Berthold Block"/>
              </a:rPr>
              <a:t>Christian Quijada</a:t>
            </a:r>
          </a:p>
        </p:txBody>
      </p:sp>
      <p:sp>
        <p:nvSpPr>
          <p:cNvPr id="40" name="AutoShape 40"/>
          <p:cNvSpPr/>
          <p:nvPr/>
        </p:nvSpPr>
        <p:spPr>
          <a:xfrm flipH="1">
            <a:off x="12857080" y="7831243"/>
            <a:ext cx="2885116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 dirty="0"/>
          </a:p>
        </p:txBody>
      </p:sp>
      <p:sp>
        <p:nvSpPr>
          <p:cNvPr id="41" name="AutoShape 41"/>
          <p:cNvSpPr/>
          <p:nvPr/>
        </p:nvSpPr>
        <p:spPr>
          <a:xfrm flipH="1">
            <a:off x="4933336" y="7854343"/>
            <a:ext cx="2889264" cy="7655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AR" dirty="0"/>
          </a:p>
        </p:txBody>
      </p:sp>
      <p:sp>
        <p:nvSpPr>
          <p:cNvPr id="42" name="AutoShape 42"/>
          <p:cNvSpPr/>
          <p:nvPr/>
        </p:nvSpPr>
        <p:spPr>
          <a:xfrm flipH="1">
            <a:off x="12790833" y="1714500"/>
            <a:ext cx="3168156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H="1">
            <a:off x="12897526" y="4734887"/>
            <a:ext cx="2954771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1818363" y="1384906"/>
            <a:ext cx="3264493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99"/>
              </a:lnSpc>
              <a:spcBef>
                <a:spcPct val="0"/>
              </a:spcBef>
            </a:pPr>
            <a:r>
              <a:rPr lang="en-US" sz="4999" spc="104">
                <a:solidFill>
                  <a:srgbClr val="344294"/>
                </a:solidFill>
                <a:latin typeface="Berthold Block"/>
              </a:rPr>
              <a:t>ACTIVIDAD 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59233" y="2432657"/>
            <a:ext cx="383773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344294"/>
                </a:solidFill>
                <a:latin typeface="DM Sans"/>
              </a:rPr>
              <a:t>Distribución  de roles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523658" y="5052757"/>
            <a:ext cx="351028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Probador</a:t>
            </a: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>
              <a:lnSpc>
                <a:spcPts val="2139"/>
              </a:lnSpc>
            </a:pP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>
                <a:solidFill>
                  <a:srgbClr val="FFFBFB"/>
                </a:solidFill>
                <a:latin typeface="DM Sans"/>
              </a:rPr>
              <a:t>Revisor de la </a:t>
            </a: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arquitectura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77034" y="8127335"/>
            <a:ext cx="3349259" cy="7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Diseñador</a:t>
            </a: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>
              <a:lnSpc>
                <a:spcPts val="2139"/>
              </a:lnSpc>
            </a:pP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>
                <a:solidFill>
                  <a:srgbClr val="FFFBFB"/>
                </a:solidFill>
                <a:latin typeface="DM Sans"/>
              </a:rPr>
              <a:t>Revisor del </a:t>
            </a: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proyecto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05286" y="7223119"/>
            <a:ext cx="4147031" cy="46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153" spc="157" dirty="0">
                <a:solidFill>
                  <a:srgbClr val="FFFBFB"/>
                </a:solidFill>
                <a:latin typeface="Berthold Block"/>
              </a:rPr>
              <a:t>Cristopher Sierra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809607" y="8179867"/>
            <a:ext cx="3599422" cy="7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Analista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del </a:t>
            </a: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sistema</a:t>
            </a: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>
              <a:lnSpc>
                <a:spcPts val="2139"/>
              </a:lnSpc>
            </a:pP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Documentor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técnico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729644" y="1028700"/>
            <a:ext cx="2629839" cy="48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 dirty="0">
                <a:solidFill>
                  <a:srgbClr val="FFFBFB"/>
                </a:solidFill>
                <a:latin typeface="Berthold Block"/>
              </a:rPr>
              <a:t>Jesús </a:t>
            </a:r>
            <a:r>
              <a:rPr lang="en-US" sz="3200" spc="160" dirty="0" err="1">
                <a:solidFill>
                  <a:srgbClr val="FFFBFB"/>
                </a:solidFill>
                <a:latin typeface="Berthold Block"/>
              </a:rPr>
              <a:t>Vallenila</a:t>
            </a:r>
            <a:endParaRPr lang="en-US" sz="3200" spc="160" dirty="0">
              <a:solidFill>
                <a:srgbClr val="FFFBFB"/>
              </a:solidFill>
              <a:latin typeface="Berthold Block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519854" y="2064060"/>
            <a:ext cx="3677833" cy="7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>
                <a:solidFill>
                  <a:srgbClr val="FFFBFB"/>
                </a:solidFill>
                <a:latin typeface="DM Sans"/>
              </a:rPr>
              <a:t>Arquitecto de software </a:t>
            </a:r>
          </a:p>
          <a:p>
            <a:pPr>
              <a:lnSpc>
                <a:spcPts val="2139"/>
              </a:lnSpc>
            </a:pPr>
            <a:endParaRPr lang="en-US" sz="1782" spc="89">
              <a:solidFill>
                <a:srgbClr val="FFFBFB"/>
              </a:solidFill>
              <a:latin typeface="DM Sans"/>
            </a:endParaRPr>
          </a:p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>
                <a:solidFill>
                  <a:srgbClr val="FFFBFB"/>
                </a:solidFill>
                <a:latin typeface="DM Sans"/>
              </a:rPr>
              <a:t>Diseñador de base de datos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939229" y="4142630"/>
            <a:ext cx="2321074" cy="46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3153" spc="157" dirty="0">
                <a:solidFill>
                  <a:srgbClr val="FFFBFB"/>
                </a:solidFill>
                <a:latin typeface="Berthold Block"/>
              </a:rPr>
              <a:t>Paola Cedeño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43710" y="5143500"/>
            <a:ext cx="3430120" cy="7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Arquitecto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del software </a:t>
            </a:r>
          </a:p>
          <a:p>
            <a:pPr>
              <a:lnSpc>
                <a:spcPts val="2139"/>
              </a:lnSpc>
            </a:pPr>
            <a:endParaRPr lang="en-US" sz="1782" spc="89" dirty="0">
              <a:solidFill>
                <a:srgbClr val="FFFBFB"/>
              </a:solidFill>
              <a:latin typeface="DM Sans"/>
            </a:endParaRPr>
          </a:p>
          <a:p>
            <a:pPr marL="384878" lvl="1" indent="-192439">
              <a:lnSpc>
                <a:spcPts val="2139"/>
              </a:lnSpc>
              <a:buFont typeface="Arial"/>
              <a:buChar char="•"/>
            </a:pPr>
            <a:r>
              <a:rPr lang="en-US" sz="1782" spc="89" dirty="0" err="1">
                <a:solidFill>
                  <a:srgbClr val="FFFBFB"/>
                </a:solidFill>
                <a:latin typeface="DM Sans"/>
              </a:rPr>
              <a:t>Diseñador</a:t>
            </a:r>
            <a:r>
              <a:rPr lang="en-US" sz="1782" spc="89" dirty="0">
                <a:solidFill>
                  <a:srgbClr val="FFFBFB"/>
                </a:solidFill>
                <a:latin typeface="DM Sans"/>
              </a:rPr>
              <a:t> UX 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  <p:grpSp>
        <p:nvGrpSpPr>
          <p:cNvPr id="63" name="Group 4">
            <a:extLst>
              <a:ext uri="{FF2B5EF4-FFF2-40B4-BE49-F238E27FC236}">
                <a16:creationId xmlns:a16="http://schemas.microsoft.com/office/drawing/2014/main" id="{7E0C17FF-9DFC-40CE-B5A9-4D01DA6FB667}"/>
              </a:ext>
            </a:extLst>
          </p:cNvPr>
          <p:cNvGrpSpPr/>
          <p:nvPr/>
        </p:nvGrpSpPr>
        <p:grpSpPr>
          <a:xfrm>
            <a:off x="0" y="18532"/>
            <a:ext cx="3593010" cy="845690"/>
            <a:chOff x="0" y="0"/>
            <a:chExt cx="946307" cy="266052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B890BA20-7239-421E-940E-F2EC5DE5585A}"/>
                </a:ext>
              </a:extLst>
            </p:cNvPr>
            <p:cNvSpPr/>
            <p:nvPr/>
          </p:nvSpPr>
          <p:spPr>
            <a:xfrm>
              <a:off x="0" y="0"/>
              <a:ext cx="946307" cy="266052"/>
            </a:xfrm>
            <a:custGeom>
              <a:avLst/>
              <a:gdLst/>
              <a:ahLst/>
              <a:cxnLst/>
              <a:rect l="l" t="t" r="r" b="b"/>
              <a:pathLst>
                <a:path w="946307" h="266052">
                  <a:moveTo>
                    <a:pt x="0" y="0"/>
                  </a:moveTo>
                  <a:lnTo>
                    <a:pt x="946307" y="0"/>
                  </a:lnTo>
                  <a:lnTo>
                    <a:pt x="946307" y="266052"/>
                  </a:lnTo>
                  <a:lnTo>
                    <a:pt x="0" y="266052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8F9E38A9-CE83-46C8-869A-F7C2D049227B}"/>
                </a:ext>
              </a:extLst>
            </p:cNvPr>
            <p:cNvSpPr txBox="1"/>
            <p:nvPr/>
          </p:nvSpPr>
          <p:spPr>
            <a:xfrm>
              <a:off x="0" y="-9525"/>
              <a:ext cx="946307" cy="275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62" name="TextBox 27">
            <a:extLst>
              <a:ext uri="{FF2B5EF4-FFF2-40B4-BE49-F238E27FC236}">
                <a16:creationId xmlns:a16="http://schemas.microsoft.com/office/drawing/2014/main" id="{370E1510-2E75-4528-BE6B-FCFAE93C917D}"/>
              </a:ext>
            </a:extLst>
          </p:cNvPr>
          <p:cNvSpPr txBox="1"/>
          <p:nvPr/>
        </p:nvSpPr>
        <p:spPr>
          <a:xfrm>
            <a:off x="176240" y="181876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1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342644" y="2687060"/>
            <a:ext cx="0" cy="372451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 flipV="1">
            <a:off x="10259813" y="2619307"/>
            <a:ext cx="0" cy="371475"/>
          </a:xfrm>
          <a:prstGeom prst="line">
            <a:avLst/>
          </a:prstGeom>
          <a:ln w="114300" cap="flat">
            <a:solidFill>
              <a:srgbClr val="34429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18532"/>
            <a:ext cx="3593010" cy="1010168"/>
            <a:chOff x="0" y="0"/>
            <a:chExt cx="946307" cy="2660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6307" cy="266052"/>
            </a:xfrm>
            <a:custGeom>
              <a:avLst/>
              <a:gdLst/>
              <a:ahLst/>
              <a:cxnLst/>
              <a:rect l="l" t="t" r="r" b="b"/>
              <a:pathLst>
                <a:path w="946307" h="266052">
                  <a:moveTo>
                    <a:pt x="0" y="0"/>
                  </a:moveTo>
                  <a:lnTo>
                    <a:pt x="946307" y="0"/>
                  </a:lnTo>
                  <a:lnTo>
                    <a:pt x="946307" y="266052"/>
                  </a:lnTo>
                  <a:lnTo>
                    <a:pt x="0" y="266052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946307" cy="275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605997" y="3751814"/>
            <a:ext cx="1516030" cy="1347372"/>
          </a:xfrm>
          <a:custGeom>
            <a:avLst/>
            <a:gdLst/>
            <a:ahLst/>
            <a:cxnLst/>
            <a:rect l="l" t="t" r="r" b="b"/>
            <a:pathLst>
              <a:path w="1516030" h="1347372">
                <a:moveTo>
                  <a:pt x="0" y="0"/>
                </a:moveTo>
                <a:lnTo>
                  <a:pt x="1516030" y="0"/>
                </a:lnTo>
                <a:lnTo>
                  <a:pt x="1516030" y="1347371"/>
                </a:lnTo>
                <a:lnTo>
                  <a:pt x="0" y="134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6111" y="3751814"/>
            <a:ext cx="1516030" cy="1347372"/>
          </a:xfrm>
          <a:custGeom>
            <a:avLst/>
            <a:gdLst/>
            <a:ahLst/>
            <a:cxnLst/>
            <a:rect l="l" t="t" r="r" b="b"/>
            <a:pathLst>
              <a:path w="1516030" h="1347372">
                <a:moveTo>
                  <a:pt x="0" y="0"/>
                </a:moveTo>
                <a:lnTo>
                  <a:pt x="1516030" y="0"/>
                </a:lnTo>
                <a:lnTo>
                  <a:pt x="1516030" y="1347371"/>
                </a:lnTo>
                <a:lnTo>
                  <a:pt x="0" y="134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3133" y="4913448"/>
            <a:ext cx="7237101" cy="52706"/>
            <a:chOff x="0" y="0"/>
            <a:chExt cx="1906068" cy="138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06068" cy="13881"/>
            </a:xfrm>
            <a:custGeom>
              <a:avLst/>
              <a:gdLst/>
              <a:ahLst/>
              <a:cxnLst/>
              <a:rect l="l" t="t" r="r" b="b"/>
              <a:pathLst>
                <a:path w="1906068" h="13881">
                  <a:moveTo>
                    <a:pt x="0" y="0"/>
                  </a:moveTo>
                  <a:lnTo>
                    <a:pt x="1906068" y="0"/>
                  </a:lnTo>
                  <a:lnTo>
                    <a:pt x="1906068" y="13881"/>
                  </a:lnTo>
                  <a:lnTo>
                    <a:pt x="0" y="13881"/>
                  </a:lnTo>
                  <a:close/>
                </a:path>
              </a:pathLst>
            </a:custGeom>
            <a:solidFill>
              <a:srgbClr val="352F7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906068" cy="23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65640" y="3751814"/>
            <a:ext cx="1516030" cy="1347372"/>
          </a:xfrm>
          <a:custGeom>
            <a:avLst/>
            <a:gdLst/>
            <a:ahLst/>
            <a:cxnLst/>
            <a:rect l="l" t="t" r="r" b="b"/>
            <a:pathLst>
              <a:path w="1516030" h="1347372">
                <a:moveTo>
                  <a:pt x="0" y="0"/>
                </a:moveTo>
                <a:lnTo>
                  <a:pt x="1516030" y="0"/>
                </a:lnTo>
                <a:lnTo>
                  <a:pt x="1516030" y="1347371"/>
                </a:lnTo>
                <a:lnTo>
                  <a:pt x="0" y="1347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223054" y="9715500"/>
            <a:ext cx="4064946" cy="571500"/>
            <a:chOff x="0" y="0"/>
            <a:chExt cx="1070603" cy="1505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0603" cy="150519"/>
            </a:xfrm>
            <a:custGeom>
              <a:avLst/>
              <a:gdLst/>
              <a:ahLst/>
              <a:cxnLst/>
              <a:rect l="l" t="t" r="r" b="b"/>
              <a:pathLst>
                <a:path w="1070603" h="150519">
                  <a:moveTo>
                    <a:pt x="0" y="0"/>
                  </a:moveTo>
                  <a:lnTo>
                    <a:pt x="1070603" y="0"/>
                  </a:lnTo>
                  <a:lnTo>
                    <a:pt x="1070603" y="150519"/>
                  </a:lnTo>
                  <a:lnTo>
                    <a:pt x="0" y="150519"/>
                  </a:lnTo>
                  <a:close/>
                </a:path>
              </a:pathLst>
            </a:custGeom>
            <a:solidFill>
              <a:srgbClr val="33429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070603" cy="16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33133" y="5143500"/>
            <a:ext cx="2243188" cy="3419564"/>
          </a:xfrm>
          <a:custGeom>
            <a:avLst/>
            <a:gdLst/>
            <a:ahLst/>
            <a:cxnLst/>
            <a:rect l="l" t="t" r="r" b="b"/>
            <a:pathLst>
              <a:path w="2243188" h="3419564">
                <a:moveTo>
                  <a:pt x="0" y="0"/>
                </a:moveTo>
                <a:lnTo>
                  <a:pt x="2243188" y="0"/>
                </a:lnTo>
                <a:lnTo>
                  <a:pt x="2243188" y="3419564"/>
                </a:lnTo>
                <a:lnTo>
                  <a:pt x="0" y="3419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5" t="-1638" r="-385" b="-1597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45106" y="5099185"/>
            <a:ext cx="1944609" cy="3661279"/>
          </a:xfrm>
          <a:custGeom>
            <a:avLst/>
            <a:gdLst/>
            <a:ahLst/>
            <a:cxnLst/>
            <a:rect l="l" t="t" r="r" b="b"/>
            <a:pathLst>
              <a:path w="1944609" h="3661279">
                <a:moveTo>
                  <a:pt x="0" y="0"/>
                </a:moveTo>
                <a:lnTo>
                  <a:pt x="1944609" y="0"/>
                </a:lnTo>
                <a:lnTo>
                  <a:pt x="1944609" y="3661279"/>
                </a:lnTo>
                <a:lnTo>
                  <a:pt x="0" y="3661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1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75357" y="2687547"/>
            <a:ext cx="69362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44294"/>
                </a:solidFill>
                <a:latin typeface="Now"/>
              </a:rPr>
              <a:t>Elaborar el documento visión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2023" y="1674768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6: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05997" y="2619307"/>
            <a:ext cx="69362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44294"/>
                </a:solidFill>
                <a:latin typeface="Now"/>
              </a:rPr>
              <a:t>Análisis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de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Riesgo</a:t>
            </a:r>
            <a:r>
              <a:rPr lang="en-US" sz="3200" dirty="0">
                <a:solidFill>
                  <a:srgbClr val="344294"/>
                </a:solidFill>
                <a:latin typeface="Now"/>
              </a:rPr>
              <a:t> del </a:t>
            </a:r>
            <a:r>
              <a:rPr lang="en-US" sz="3200" dirty="0" err="1">
                <a:solidFill>
                  <a:srgbClr val="344294"/>
                </a:solidFill>
                <a:latin typeface="Now"/>
              </a:rPr>
              <a:t>Producto</a:t>
            </a:r>
            <a:endParaRPr lang="en-US" sz="3200" dirty="0">
              <a:solidFill>
                <a:srgbClr val="344294"/>
              </a:solidFill>
              <a:latin typeface="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02663" y="1606528"/>
            <a:ext cx="371769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00"/>
              </a:lnSpc>
              <a:spcBef>
                <a:spcPct val="0"/>
              </a:spcBef>
            </a:pPr>
            <a:r>
              <a:rPr lang="en-US" sz="5000" spc="105">
                <a:solidFill>
                  <a:srgbClr val="344294"/>
                </a:solidFill>
                <a:latin typeface="Berthold Block"/>
              </a:rPr>
              <a:t>ACTIVIDAD 7: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95688" y="5179773"/>
            <a:ext cx="3323428" cy="230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Now"/>
              </a:rPr>
              <a:t>Su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proposito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es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recoger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,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analizar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y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definir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el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alcance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y los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objetivos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de alto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nivel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del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sistema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que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tendrá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la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institución</a:t>
            </a:r>
            <a:endParaRPr lang="en-US" sz="2499" dirty="0">
              <a:solidFill>
                <a:srgbClr val="191919"/>
              </a:solidFill>
              <a:latin typeface="Now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47555" y="5251585"/>
            <a:ext cx="78437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Now"/>
              </a:rPr>
              <a:t>Alto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44079" y="5264973"/>
            <a:ext cx="104916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191919"/>
                </a:solidFill>
                <a:latin typeface="Now"/>
              </a:rPr>
              <a:t>Medio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505395" y="5251585"/>
            <a:ext cx="78437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Now"/>
              </a:rPr>
              <a:t>Bajo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38484" y="6277752"/>
            <a:ext cx="5251285" cy="153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dirty="0">
                <a:solidFill>
                  <a:srgbClr val="191919"/>
                </a:solidFill>
                <a:latin typeface="Now"/>
              </a:rPr>
              <a:t>Plan de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riesgo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para </a:t>
            </a: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91919"/>
                </a:solidFill>
                <a:latin typeface="Now"/>
              </a:rPr>
              <a:t>dar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respuesta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a los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diferentes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riesgos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que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puede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estar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expuesto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el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 </a:t>
            </a:r>
            <a:r>
              <a:rPr lang="en-US" sz="2499" dirty="0" err="1">
                <a:solidFill>
                  <a:srgbClr val="191919"/>
                </a:solidFill>
                <a:latin typeface="Now"/>
              </a:rPr>
              <a:t>sistema</a:t>
            </a:r>
            <a:r>
              <a:rPr lang="en-US" sz="2499" dirty="0">
                <a:solidFill>
                  <a:srgbClr val="191919"/>
                </a:solidFill>
                <a:latin typeface="Now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23054" y="9767887"/>
            <a:ext cx="406494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79" dirty="0">
                <a:solidFill>
                  <a:srgbClr val="FFFFFF"/>
                </a:solidFill>
                <a:latin typeface="DM Sans Bold"/>
              </a:rPr>
              <a:t>TSU. Cristopher Sierra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03744A5B-9E05-4EC5-ACAB-E69F2B8BAFF6}"/>
              </a:ext>
            </a:extLst>
          </p:cNvPr>
          <p:cNvSpPr txBox="1"/>
          <p:nvPr/>
        </p:nvSpPr>
        <p:spPr>
          <a:xfrm>
            <a:off x="176240" y="181876"/>
            <a:ext cx="3393373" cy="48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1"/>
              </a:lnSpc>
            </a:pPr>
            <a:r>
              <a:rPr lang="en-US" sz="2943" spc="29" dirty="0">
                <a:solidFill>
                  <a:srgbClr val="FFFBFB"/>
                </a:solidFill>
                <a:latin typeface="Berthold Block"/>
              </a:rPr>
              <a:t>OBJETIVO ESPECÍFICO 1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1274</Words>
  <Application>Microsoft Office PowerPoint</Application>
  <PresentationFormat>Personalizado</PresentationFormat>
  <Paragraphs>273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3" baseType="lpstr">
      <vt:lpstr>DM Sans</vt:lpstr>
      <vt:lpstr>DM Sans Bold</vt:lpstr>
      <vt:lpstr>Now Bold</vt:lpstr>
      <vt:lpstr>Arial</vt:lpstr>
      <vt:lpstr>Now</vt:lpstr>
      <vt:lpstr>Open Sans Bold</vt:lpstr>
      <vt:lpstr>Calibri</vt:lpstr>
      <vt:lpstr>Berthold Block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contenido</dc:title>
  <dc:creator>Jesús Vallenilla</dc:creator>
  <cp:lastModifiedBy>Paola</cp:lastModifiedBy>
  <cp:revision>43</cp:revision>
  <dcterms:created xsi:type="dcterms:W3CDTF">2006-08-16T00:00:00Z</dcterms:created>
  <dcterms:modified xsi:type="dcterms:W3CDTF">2024-03-03T22:54:05Z</dcterms:modified>
  <dc:identifier>DAF8Cn6lDLQ</dc:identifier>
</cp:coreProperties>
</file>